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9" r:id="rId1"/>
  </p:sldMasterIdLst>
  <p:notesMasterIdLst>
    <p:notesMasterId r:id="rId14"/>
  </p:notesMasterIdLst>
  <p:sldIdLst>
    <p:sldId id="257" r:id="rId2"/>
    <p:sldId id="276" r:id="rId3"/>
    <p:sldId id="268" r:id="rId4"/>
    <p:sldId id="266" r:id="rId5"/>
    <p:sldId id="278" r:id="rId6"/>
    <p:sldId id="279" r:id="rId7"/>
    <p:sldId id="277" r:id="rId8"/>
    <p:sldId id="269" r:id="rId9"/>
    <p:sldId id="270" r:id="rId10"/>
    <p:sldId id="280" r:id="rId11"/>
    <p:sldId id="272" r:id="rId12"/>
    <p:sldId id="273" r:id="rId13"/>
  </p:sldIdLst>
  <p:sldSz cx="12192000" cy="6858000"/>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Ольга Сипкина" initials="ОС" lastIdx="3" clrIdx="0">
    <p:extLst>
      <p:ext uri="{19B8F6BF-5375-455C-9EA6-DF929625EA0E}">
        <p15:presenceInfo xmlns:p15="http://schemas.microsoft.com/office/powerpoint/2012/main" userId="S-1-5-21-990513066-788589631-38738865-112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3" autoAdjust="0"/>
    <p:restoredTop sz="94667" autoAdjust="0"/>
  </p:normalViewPr>
  <p:slideViewPr>
    <p:cSldViewPr snapToGrid="0">
      <p:cViewPr varScale="1">
        <p:scale>
          <a:sx n="105" d="100"/>
          <a:sy n="105" d="100"/>
        </p:scale>
        <p:origin x="714" y="96"/>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02-05T15:41:10.622" idx="3">
    <p:pos x="10" y="10"/>
    <p:text/>
    <p:extLst>
      <p:ext uri="{C676402C-5697-4E1C-873F-D02D1690AC5C}">
        <p15:threadingInfo xmlns:p15="http://schemas.microsoft.com/office/powerpoint/2012/main" timeZoneBias="-42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2A3BF628-F942-40CB-951D-DFB69077E908}" type="datetimeFigureOut">
              <a:rPr lang="ru-RU" smtClean="0"/>
              <a:t>02.02.2026</a:t>
            </a:fld>
            <a:endParaRPr lang="ru-RU"/>
          </a:p>
        </p:txBody>
      </p:sp>
      <p:sp>
        <p:nvSpPr>
          <p:cNvPr id="4" name="Образ слайда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77958"/>
            <a:ext cx="5438140" cy="3909239"/>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30091"/>
            <a:ext cx="2945659" cy="498134"/>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3" y="9430091"/>
            <a:ext cx="2945659" cy="498134"/>
          </a:xfrm>
          <a:prstGeom prst="rect">
            <a:avLst/>
          </a:prstGeom>
        </p:spPr>
        <p:txBody>
          <a:bodyPr vert="horz" lIns="91440" tIns="45720" rIns="91440" bIns="45720" rtlCol="0" anchor="b"/>
          <a:lstStyle>
            <a:lvl1pPr algn="r">
              <a:defRPr sz="1200"/>
            </a:lvl1pPr>
          </a:lstStyle>
          <a:p>
            <a:fld id="{12C22E8E-ED7C-4C5D-A2CE-72B0A4911E21}" type="slidenum">
              <a:rPr lang="ru-RU" smtClean="0"/>
              <a:t>‹#›</a:t>
            </a:fld>
            <a:endParaRPr lang="ru-RU"/>
          </a:p>
        </p:txBody>
      </p:sp>
    </p:spTree>
    <p:extLst>
      <p:ext uri="{BB962C8B-B14F-4D97-AF65-F5344CB8AC3E}">
        <p14:creationId xmlns:p14="http://schemas.microsoft.com/office/powerpoint/2010/main" val="24361774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D9BC257C-D2BE-4AF2-B4BE-AAD4456EC452}" type="datetimeFigureOut">
              <a:rPr lang="ru-RU" smtClean="0"/>
              <a:t>02.02.2026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6DF8012-B76E-412B-9D9A-C576FF3FAAC2}" type="slidenum">
              <a:rPr lang="ru-RU" smtClean="0"/>
              <a:t>‹#›</a:t>
            </a:fld>
            <a:endParaRPr lang="ru-RU"/>
          </a:p>
        </p:txBody>
      </p:sp>
    </p:spTree>
    <p:extLst>
      <p:ext uri="{BB962C8B-B14F-4D97-AF65-F5344CB8AC3E}">
        <p14:creationId xmlns:p14="http://schemas.microsoft.com/office/powerpoint/2010/main" val="22237522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9BC257C-D2BE-4AF2-B4BE-AAD4456EC452}" type="datetimeFigureOut">
              <a:rPr lang="ru-RU" smtClean="0"/>
              <a:t>02.02.2026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6DF8012-B76E-412B-9D9A-C576FF3FAAC2}" type="slidenum">
              <a:rPr lang="ru-RU" smtClean="0"/>
              <a:t>‹#›</a:t>
            </a:fld>
            <a:endParaRPr lang="ru-RU"/>
          </a:p>
        </p:txBody>
      </p:sp>
    </p:spTree>
    <p:extLst>
      <p:ext uri="{BB962C8B-B14F-4D97-AF65-F5344CB8AC3E}">
        <p14:creationId xmlns:p14="http://schemas.microsoft.com/office/powerpoint/2010/main" val="12112346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9BC257C-D2BE-4AF2-B4BE-AAD4456EC452}" type="datetimeFigureOut">
              <a:rPr lang="ru-RU" smtClean="0"/>
              <a:t>02.02.2026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6DF8012-B76E-412B-9D9A-C576FF3FAAC2}"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6621295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9BC257C-D2BE-4AF2-B4BE-AAD4456EC452}" type="datetimeFigureOut">
              <a:rPr lang="ru-RU" smtClean="0"/>
              <a:t>02.02.2026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6DF8012-B76E-412B-9D9A-C576FF3FAAC2}" type="slidenum">
              <a:rPr lang="ru-RU" smtClean="0"/>
              <a:t>‹#›</a:t>
            </a:fld>
            <a:endParaRPr lang="ru-RU"/>
          </a:p>
        </p:txBody>
      </p:sp>
    </p:spTree>
    <p:extLst>
      <p:ext uri="{BB962C8B-B14F-4D97-AF65-F5344CB8AC3E}">
        <p14:creationId xmlns:p14="http://schemas.microsoft.com/office/powerpoint/2010/main" val="3903683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9BC257C-D2BE-4AF2-B4BE-AAD4456EC452}" type="datetimeFigureOut">
              <a:rPr lang="ru-RU" smtClean="0"/>
              <a:t>02.02.2026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6DF8012-B76E-412B-9D9A-C576FF3FAAC2}"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708593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9BC257C-D2BE-4AF2-B4BE-AAD4456EC452}" type="datetimeFigureOut">
              <a:rPr lang="ru-RU" smtClean="0"/>
              <a:t>02.02.2026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6DF8012-B76E-412B-9D9A-C576FF3FAAC2}" type="slidenum">
              <a:rPr lang="ru-RU" smtClean="0"/>
              <a:t>‹#›</a:t>
            </a:fld>
            <a:endParaRPr lang="ru-RU"/>
          </a:p>
        </p:txBody>
      </p:sp>
    </p:spTree>
    <p:extLst>
      <p:ext uri="{BB962C8B-B14F-4D97-AF65-F5344CB8AC3E}">
        <p14:creationId xmlns:p14="http://schemas.microsoft.com/office/powerpoint/2010/main" val="27810456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9BC257C-D2BE-4AF2-B4BE-AAD4456EC452}" type="datetimeFigureOut">
              <a:rPr lang="ru-RU" smtClean="0"/>
              <a:t>02.02.2026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6DF8012-B76E-412B-9D9A-C576FF3FAAC2}" type="slidenum">
              <a:rPr lang="ru-RU" smtClean="0"/>
              <a:t>‹#›</a:t>
            </a:fld>
            <a:endParaRPr lang="ru-RU"/>
          </a:p>
        </p:txBody>
      </p:sp>
    </p:spTree>
    <p:extLst>
      <p:ext uri="{BB962C8B-B14F-4D97-AF65-F5344CB8AC3E}">
        <p14:creationId xmlns:p14="http://schemas.microsoft.com/office/powerpoint/2010/main" val="29793948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9BC257C-D2BE-4AF2-B4BE-AAD4456EC452}" type="datetimeFigureOut">
              <a:rPr lang="ru-RU" smtClean="0"/>
              <a:t>02.02.2026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6DF8012-B76E-412B-9D9A-C576FF3FAAC2}" type="slidenum">
              <a:rPr lang="ru-RU" smtClean="0"/>
              <a:t>‹#›</a:t>
            </a:fld>
            <a:endParaRPr lang="ru-RU"/>
          </a:p>
        </p:txBody>
      </p:sp>
    </p:spTree>
    <p:extLst>
      <p:ext uri="{BB962C8B-B14F-4D97-AF65-F5344CB8AC3E}">
        <p14:creationId xmlns:p14="http://schemas.microsoft.com/office/powerpoint/2010/main" val="131495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9BC257C-D2BE-4AF2-B4BE-AAD4456EC452}" type="datetimeFigureOut">
              <a:rPr lang="ru-RU" smtClean="0"/>
              <a:t>02.02.2026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6DF8012-B76E-412B-9D9A-C576FF3FAAC2}" type="slidenum">
              <a:rPr lang="ru-RU" smtClean="0"/>
              <a:t>‹#›</a:t>
            </a:fld>
            <a:endParaRPr lang="ru-RU"/>
          </a:p>
        </p:txBody>
      </p:sp>
    </p:spTree>
    <p:extLst>
      <p:ext uri="{BB962C8B-B14F-4D97-AF65-F5344CB8AC3E}">
        <p14:creationId xmlns:p14="http://schemas.microsoft.com/office/powerpoint/2010/main" val="206548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9BC257C-D2BE-4AF2-B4BE-AAD4456EC452}" type="datetimeFigureOut">
              <a:rPr lang="ru-RU" smtClean="0"/>
              <a:t>02.02.2026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6DF8012-B76E-412B-9D9A-C576FF3FAAC2}" type="slidenum">
              <a:rPr lang="ru-RU" smtClean="0"/>
              <a:t>‹#›</a:t>
            </a:fld>
            <a:endParaRPr lang="ru-RU"/>
          </a:p>
        </p:txBody>
      </p:sp>
    </p:spTree>
    <p:extLst>
      <p:ext uri="{BB962C8B-B14F-4D97-AF65-F5344CB8AC3E}">
        <p14:creationId xmlns:p14="http://schemas.microsoft.com/office/powerpoint/2010/main" val="34466315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D9BC257C-D2BE-4AF2-B4BE-AAD4456EC452}" type="datetimeFigureOut">
              <a:rPr lang="ru-RU" smtClean="0"/>
              <a:t>02.02.2026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6DF8012-B76E-412B-9D9A-C576FF3FAAC2}" type="slidenum">
              <a:rPr lang="ru-RU" smtClean="0"/>
              <a:t>‹#›</a:t>
            </a:fld>
            <a:endParaRPr lang="ru-RU"/>
          </a:p>
        </p:txBody>
      </p:sp>
    </p:spTree>
    <p:extLst>
      <p:ext uri="{BB962C8B-B14F-4D97-AF65-F5344CB8AC3E}">
        <p14:creationId xmlns:p14="http://schemas.microsoft.com/office/powerpoint/2010/main" val="8006489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D9BC257C-D2BE-4AF2-B4BE-AAD4456EC452}" type="datetimeFigureOut">
              <a:rPr lang="ru-RU" smtClean="0"/>
              <a:t>02.02.2026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6DF8012-B76E-412B-9D9A-C576FF3FAAC2}" type="slidenum">
              <a:rPr lang="ru-RU" smtClean="0"/>
              <a:t>‹#›</a:t>
            </a:fld>
            <a:endParaRPr lang="ru-RU"/>
          </a:p>
        </p:txBody>
      </p:sp>
    </p:spTree>
    <p:extLst>
      <p:ext uri="{BB962C8B-B14F-4D97-AF65-F5344CB8AC3E}">
        <p14:creationId xmlns:p14="http://schemas.microsoft.com/office/powerpoint/2010/main" val="3030142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D9BC257C-D2BE-4AF2-B4BE-AAD4456EC452}" type="datetimeFigureOut">
              <a:rPr lang="ru-RU" smtClean="0"/>
              <a:t>02.02.2026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6DF8012-B76E-412B-9D9A-C576FF3FAAC2}" type="slidenum">
              <a:rPr lang="ru-RU" smtClean="0"/>
              <a:t>‹#›</a:t>
            </a:fld>
            <a:endParaRPr lang="ru-RU"/>
          </a:p>
        </p:txBody>
      </p:sp>
    </p:spTree>
    <p:extLst>
      <p:ext uri="{BB962C8B-B14F-4D97-AF65-F5344CB8AC3E}">
        <p14:creationId xmlns:p14="http://schemas.microsoft.com/office/powerpoint/2010/main" val="822660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BC257C-D2BE-4AF2-B4BE-AAD4456EC452}" type="datetimeFigureOut">
              <a:rPr lang="ru-RU" smtClean="0"/>
              <a:t>02.02.2026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6DF8012-B76E-412B-9D9A-C576FF3FAAC2}" type="slidenum">
              <a:rPr lang="ru-RU" smtClean="0"/>
              <a:t>‹#›</a:t>
            </a:fld>
            <a:endParaRPr lang="ru-RU"/>
          </a:p>
        </p:txBody>
      </p:sp>
    </p:spTree>
    <p:extLst>
      <p:ext uri="{BB962C8B-B14F-4D97-AF65-F5344CB8AC3E}">
        <p14:creationId xmlns:p14="http://schemas.microsoft.com/office/powerpoint/2010/main" val="3676456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D9BC257C-D2BE-4AF2-B4BE-AAD4456EC452}" type="datetimeFigureOut">
              <a:rPr lang="ru-RU" smtClean="0"/>
              <a:t>02.02.2026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6DF8012-B76E-412B-9D9A-C576FF3FAAC2}" type="slidenum">
              <a:rPr lang="ru-RU" smtClean="0"/>
              <a:t>‹#›</a:t>
            </a:fld>
            <a:endParaRPr lang="ru-RU"/>
          </a:p>
        </p:txBody>
      </p:sp>
    </p:spTree>
    <p:extLst>
      <p:ext uri="{BB962C8B-B14F-4D97-AF65-F5344CB8AC3E}">
        <p14:creationId xmlns:p14="http://schemas.microsoft.com/office/powerpoint/2010/main" val="11101671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D9BC257C-D2BE-4AF2-B4BE-AAD4456EC452}" type="datetimeFigureOut">
              <a:rPr lang="ru-RU" smtClean="0"/>
              <a:t>02.02.2026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6DF8012-B76E-412B-9D9A-C576FF3FAAC2}" type="slidenum">
              <a:rPr lang="ru-RU" smtClean="0"/>
              <a:t>‹#›</a:t>
            </a:fld>
            <a:endParaRPr lang="ru-RU"/>
          </a:p>
        </p:txBody>
      </p:sp>
    </p:spTree>
    <p:extLst>
      <p:ext uri="{BB962C8B-B14F-4D97-AF65-F5344CB8AC3E}">
        <p14:creationId xmlns:p14="http://schemas.microsoft.com/office/powerpoint/2010/main" val="3535023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9BC257C-D2BE-4AF2-B4BE-AAD4456EC452}" type="datetimeFigureOut">
              <a:rPr lang="ru-RU" smtClean="0"/>
              <a:t>02.02.2026</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76DF8012-B76E-412B-9D9A-C576FF3FAAC2}" type="slidenum">
              <a:rPr lang="ru-RU" smtClean="0"/>
              <a:t>‹#›</a:t>
            </a:fld>
            <a:endParaRPr lang="ru-RU"/>
          </a:p>
        </p:txBody>
      </p:sp>
    </p:spTree>
    <p:extLst>
      <p:ext uri="{BB962C8B-B14F-4D97-AF65-F5344CB8AC3E}">
        <p14:creationId xmlns:p14="http://schemas.microsoft.com/office/powerpoint/2010/main" val="2539097104"/>
      </p:ext>
    </p:extLst>
  </p:cSld>
  <p:clrMap bg1="lt1" tx1="dk1" bg2="lt2" tx2="dk2" accent1="accent1" accent2="accent2" accent3="accent3" accent4="accent4" accent5="accent5" accent6="accent6" hlink="hlink" folHlink="folHlink"/>
  <p:sldLayoutIdLst>
    <p:sldLayoutId id="2147484130" r:id="rId1"/>
    <p:sldLayoutId id="2147484131" r:id="rId2"/>
    <p:sldLayoutId id="2147484132" r:id="rId3"/>
    <p:sldLayoutId id="2147484133" r:id="rId4"/>
    <p:sldLayoutId id="2147484134" r:id="rId5"/>
    <p:sldLayoutId id="2147484135" r:id="rId6"/>
    <p:sldLayoutId id="2147484136" r:id="rId7"/>
    <p:sldLayoutId id="2147484137" r:id="rId8"/>
    <p:sldLayoutId id="2147484138" r:id="rId9"/>
    <p:sldLayoutId id="2147484139" r:id="rId10"/>
    <p:sldLayoutId id="2147484140" r:id="rId11"/>
    <p:sldLayoutId id="2147484141" r:id="rId12"/>
    <p:sldLayoutId id="2147484142" r:id="rId13"/>
    <p:sldLayoutId id="2147484143" r:id="rId14"/>
    <p:sldLayoutId id="2147484144" r:id="rId15"/>
    <p:sldLayoutId id="214748414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6.xml"/><Relationship Id="rId1" Type="http://schemas.openxmlformats.org/officeDocument/2006/relationships/tags" Target="../tags/tag1.xml"/><Relationship Id="rId5" Type="http://schemas.openxmlformats.org/officeDocument/2006/relationships/comments" Target="../comments/commen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hyperlink" Target="#Par124"/><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mailto:ru19@minjust.gov.ru" TargetMode="External"/><Relationship Id="rId2" Type="http://schemas.openxmlformats.org/officeDocument/2006/relationships/hyperlink" Target="http://to19.minjust.gov.ru/"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pravo.minjust.ru:8080/bigs/portal.html#id=47CC491B-69BD-48F5-B63C-A923CE7AD2EA" TargetMode="External"/><Relationship Id="rId2" Type="http://schemas.openxmlformats.org/officeDocument/2006/relationships/hyperlink" Target="http://pravo.minjust.ru:8080/bigs/portal.html#id=876EBBEA-4024-405C-9710-91F710E6BD1D" TargetMode="External"/><Relationship Id="rId1" Type="http://schemas.openxmlformats.org/officeDocument/2006/relationships/slideLayout" Target="../slideLayouts/slideLayout7.xml"/><Relationship Id="rId6" Type="http://schemas.openxmlformats.org/officeDocument/2006/relationships/hyperlink" Target="http://pravo.minjust.ru:8080/bigs/portal.html#id=F52A17CF-A01C-4B9F-A275-962638B685AC" TargetMode="External"/><Relationship Id="rId5" Type="http://schemas.openxmlformats.org/officeDocument/2006/relationships/hyperlink" Target="http://pravo.minjust.ru:8080/bigs/portal.html#id=152AD9E4-D322-4BF5-A867-C1FB2AC665C6" TargetMode="External"/><Relationship Id="rId4" Type="http://schemas.openxmlformats.org/officeDocument/2006/relationships/hyperlink" Target="http://pravo.minjust.ru:8080/bigs/portal.html#id=0399068D-4E6C-46E9-9DF1-0FD55C403125"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hyperlink" Target="#Par1059"/><Relationship Id="rId2" Type="http://schemas.openxmlformats.org/officeDocument/2006/relationships/hyperlink" Target="#Par1080"/><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Par1553"/><Relationship Id="rId2" Type="http://schemas.openxmlformats.org/officeDocument/2006/relationships/hyperlink" Target="#Par1127"/><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hyperlink" Target="#Par2152"/><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lgGrid">
          <a:fgClr>
            <a:schemeClr val="accent1"/>
          </a:fgClr>
          <a:bgClr>
            <a:schemeClr val="bg1"/>
          </a:bgClr>
        </a:patt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BAEF1C2-7682-4331-A710-9DA9FF2448EE}"/>
              </a:ext>
            </a:extLst>
          </p:cNvPr>
          <p:cNvSpPr>
            <a:spLocks noGrp="1"/>
          </p:cNvSpPr>
          <p:nvPr>
            <p:ph type="title"/>
          </p:nvPr>
        </p:nvSpPr>
        <p:spPr>
          <a:xfrm>
            <a:off x="-1" y="-16139"/>
            <a:ext cx="12715539" cy="7180731"/>
          </a:xfrm>
          <a:pattFill prst="lgCheck">
            <a:fgClr>
              <a:schemeClr val="bg1"/>
            </a:fgClr>
            <a:bgClr>
              <a:schemeClr val="bg1"/>
            </a:bgClr>
          </a:pattFill>
          <a:ln>
            <a:gradFill>
              <a:gsLst>
                <a:gs pos="35000">
                  <a:srgbClr val="FFFFFF"/>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5">
              <a:shade val="50000"/>
            </a:schemeClr>
          </a:lnRef>
          <a:fillRef idx="1">
            <a:schemeClr val="accent5"/>
          </a:fillRef>
          <a:effectRef idx="0">
            <a:schemeClr val="accent5"/>
          </a:effectRef>
          <a:fontRef idx="minor">
            <a:schemeClr val="lt1"/>
          </a:fontRef>
        </p:style>
        <p:txBody>
          <a:bodyPr>
            <a:normAutofit/>
          </a:bodyPr>
          <a:lstStyle/>
          <a:p>
            <a:pPr algn="ctr"/>
            <a:br>
              <a:rPr lang="ru-RU" dirty="0">
                <a:solidFill>
                  <a:schemeClr val="accent2"/>
                </a:solidFill>
              </a:rPr>
            </a:br>
            <a:br>
              <a:rPr lang="ru-RU" dirty="0">
                <a:solidFill>
                  <a:schemeClr val="accent2"/>
                </a:solidFill>
              </a:rPr>
            </a:br>
            <a:br>
              <a:rPr lang="ru-RU" dirty="0">
                <a:solidFill>
                  <a:schemeClr val="accent2"/>
                </a:solidFill>
              </a:rPr>
            </a:br>
            <a:br>
              <a:rPr lang="ru-RU" dirty="0">
                <a:solidFill>
                  <a:schemeClr val="accent2"/>
                </a:solidFill>
              </a:rPr>
            </a:br>
            <a:br>
              <a:rPr lang="ru-RU" dirty="0">
                <a:solidFill>
                  <a:schemeClr val="accent2"/>
                </a:solidFill>
              </a:rPr>
            </a:br>
            <a:br>
              <a:rPr lang="ru-RU" dirty="0">
                <a:solidFill>
                  <a:schemeClr val="accent2"/>
                </a:solidFill>
              </a:rPr>
            </a:br>
            <a:r>
              <a:rPr lang="ru-RU" dirty="0">
                <a:solidFill>
                  <a:schemeClr val="accent2">
                    <a:lumMod val="75000"/>
                  </a:schemeClr>
                </a:solidFill>
              </a:rPr>
              <a:t>Предоставление государственной услуги по внесению казачьих обществ в государственный реестр казачьих обществ в Российской Федерации </a:t>
            </a:r>
            <a:br>
              <a:rPr lang="ru-RU" dirty="0">
                <a:solidFill>
                  <a:schemeClr val="accent2"/>
                </a:solidFill>
              </a:rPr>
            </a:br>
            <a:r>
              <a:rPr lang="ru-RU" dirty="0"/>
              <a:t>Внесение казачьих обществ в Государственный реестр казачьих обществ в Российской Федерации</a:t>
            </a:r>
            <a:r>
              <a:rPr lang="ru-RU" dirty="0">
                <a:solidFill>
                  <a:schemeClr val="tx1"/>
                </a:solidFill>
              </a:rPr>
              <a:t> </a:t>
            </a:r>
            <a:endParaRPr lang="ru-RU" dirty="0">
              <a:solidFill>
                <a:schemeClr val="accent2"/>
              </a:solidFill>
            </a:endParaRPr>
          </a:p>
        </p:txBody>
      </p:sp>
      <p:sp>
        <p:nvSpPr>
          <p:cNvPr id="5" name="Прямоугольник 4">
            <a:extLst>
              <a:ext uri="{FF2B5EF4-FFF2-40B4-BE49-F238E27FC236}">
                <a16:creationId xmlns:a16="http://schemas.microsoft.com/office/drawing/2014/main" id="{6CE4C69B-7D09-4B4F-9F1C-6502FD3359A2}"/>
              </a:ext>
            </a:extLst>
          </p:cNvPr>
          <p:cNvSpPr/>
          <p:nvPr/>
        </p:nvSpPr>
        <p:spPr>
          <a:xfrm>
            <a:off x="0" y="6429080"/>
            <a:ext cx="12715538" cy="90054"/>
          </a:xfrm>
          <a:prstGeom prst="rect">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p>
        </p:txBody>
      </p:sp>
      <p:sp>
        <p:nvSpPr>
          <p:cNvPr id="6" name="Прямоугольник 5">
            <a:extLst>
              <a:ext uri="{FF2B5EF4-FFF2-40B4-BE49-F238E27FC236}">
                <a16:creationId xmlns:a16="http://schemas.microsoft.com/office/drawing/2014/main" id="{370F2805-B06B-48C5-BCD2-65E2DBB4D3EC}"/>
              </a:ext>
            </a:extLst>
          </p:cNvPr>
          <p:cNvSpPr/>
          <p:nvPr/>
        </p:nvSpPr>
        <p:spPr>
          <a:xfrm>
            <a:off x="0" y="6519134"/>
            <a:ext cx="12715538" cy="64545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dirty="0">
              <a:solidFill>
                <a:schemeClr val="accent1">
                  <a:lumMod val="75000"/>
                </a:schemeClr>
              </a:solidFill>
            </a:endParaRPr>
          </a:p>
        </p:txBody>
      </p:sp>
      <p:pic>
        <p:nvPicPr>
          <p:cNvPr id="4" name="Рисунок 3"/>
          <p:cNvPicPr>
            <a:picLocks noChangeAspect="1"/>
          </p:cNvPicPr>
          <p:nvPr/>
        </p:nvPicPr>
        <p:blipFill rotWithShape="1">
          <a:blip r:embed="rId3">
            <a:extLst>
              <a:ext uri="{28A0092B-C50C-407E-A947-70E740481C1C}">
                <a14:useLocalDpi xmlns:a14="http://schemas.microsoft.com/office/drawing/2010/main" val="0"/>
              </a:ext>
            </a:extLst>
          </a:blip>
          <a:srcRect l="27915"/>
          <a:stretch/>
        </p:blipFill>
        <p:spPr>
          <a:xfrm>
            <a:off x="3941064" y="465753"/>
            <a:ext cx="7626870" cy="2418124"/>
          </a:xfrm>
          <a:prstGeom prst="rect">
            <a:avLst/>
          </a:prstGeom>
        </p:spPr>
      </p:pic>
      <p:pic>
        <p:nvPicPr>
          <p:cNvPr id="3" name="Рисунок 2">
            <a:extLst>
              <a:ext uri="{FF2B5EF4-FFF2-40B4-BE49-F238E27FC236}">
                <a16:creationId xmlns:a16="http://schemas.microsoft.com/office/drawing/2014/main" id="{BFF45A08-6C09-482F-A1D9-52317852BDF3}"/>
              </a:ext>
            </a:extLst>
          </p:cNvPr>
          <p:cNvPicPr>
            <a:picLocks noChangeAspect="1"/>
          </p:cNvPicPr>
          <p:nvPr/>
        </p:nvPicPr>
        <p:blipFill rotWithShape="1">
          <a:blip r:embed="rId4"/>
          <a:srcRect l="22575" t="29599" r="46900" b="18134"/>
          <a:stretch/>
        </p:blipFill>
        <p:spPr>
          <a:xfrm>
            <a:off x="1307591" y="347462"/>
            <a:ext cx="2633472" cy="2536415"/>
          </a:xfrm>
          <a:prstGeom prst="rect">
            <a:avLst/>
          </a:prstGeom>
        </p:spPr>
      </p:pic>
    </p:spTree>
    <p:custDataLst>
      <p:tags r:id="rId1"/>
    </p:custDataLst>
    <p:extLst>
      <p:ext uri="{BB962C8B-B14F-4D97-AF65-F5344CB8AC3E}">
        <p14:creationId xmlns:p14="http://schemas.microsoft.com/office/powerpoint/2010/main" val="3220933742"/>
      </p:ext>
    </p:extLst>
  </p:cSld>
  <p:clrMapOvr>
    <a:masterClrMapping/>
  </p:clrMapOvr>
  <mc:AlternateContent xmlns:mc="http://schemas.openxmlformats.org/markup-compatibility/2006" xmlns:p14="http://schemas.microsoft.com/office/powerpoint/2010/main">
    <mc:Choice Requires="p14">
      <p:transition p14:dur="10" advTm="2860"/>
    </mc:Choice>
    <mc:Fallback xmlns="">
      <p:transition advTm="286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999392"/>
          </a:xfrm>
        </p:spPr>
        <p:txBody>
          <a:bodyPr>
            <a:noAutofit/>
          </a:bodyPr>
          <a:lstStyle/>
          <a:p>
            <a:pPr algn="ctr"/>
            <a:r>
              <a:rPr lang="ru-RU" sz="1400" dirty="0">
                <a:solidFill>
                  <a:schemeClr val="accent1">
                    <a:lumMod val="50000"/>
                  </a:schemeClr>
                </a:solidFill>
              </a:rPr>
              <a:t>По собственной инициативе для предоставления государственной услуги заявитель представляет лично либо передает в виде почтового отправления с описью вложения или в форме электронных документов с использованием информационно-телекоммуникационных сетей общего пользования, в том числе сети "Интернет", включая Единый портал:</a:t>
            </a:r>
            <a:br>
              <a:rPr lang="ru-RU" sz="1400" dirty="0">
                <a:solidFill>
                  <a:schemeClr val="accent1">
                    <a:lumMod val="50000"/>
                  </a:schemeClr>
                </a:solidFill>
              </a:rPr>
            </a:br>
            <a:endParaRPr lang="ru-RU" sz="1400" dirty="0">
              <a:solidFill>
                <a:schemeClr val="accent1">
                  <a:lumMod val="50000"/>
                </a:schemeClr>
              </a:solidFill>
            </a:endParaRPr>
          </a:p>
        </p:txBody>
      </p:sp>
      <p:sp>
        <p:nvSpPr>
          <p:cNvPr id="3" name="TextBox 2"/>
          <p:cNvSpPr txBox="1"/>
          <p:nvPr/>
        </p:nvSpPr>
        <p:spPr>
          <a:xfrm>
            <a:off x="404446" y="1828800"/>
            <a:ext cx="9416561" cy="3970318"/>
          </a:xfrm>
          <a:prstGeom prst="rect">
            <a:avLst/>
          </a:prstGeom>
          <a:noFill/>
        </p:spPr>
        <p:txBody>
          <a:bodyPr wrap="square" rtlCol="0">
            <a:spAutoFit/>
          </a:bodyPr>
          <a:lstStyle/>
          <a:p>
            <a:pPr algn="ctr"/>
            <a:r>
              <a:rPr lang="ru-RU" sz="1200" b="1" u="sng" dirty="0"/>
              <a:t>Для внесения казачьего общества в государственный реестр:</a:t>
            </a:r>
            <a:endParaRPr lang="ru-RU" sz="1200" b="1" dirty="0"/>
          </a:p>
          <a:p>
            <a:pPr marL="285750" indent="-285750">
              <a:buFontTx/>
              <a:buChar char="-"/>
            </a:pPr>
            <a:r>
              <a:rPr lang="ru-RU" sz="1200" dirty="0"/>
              <a:t>устав казачьего общества, к структуре которого принадлежит казачье общество, в отношении которого предоставляется государственная услуга.</a:t>
            </a:r>
          </a:p>
          <a:p>
            <a:pPr marL="285750" indent="-285750">
              <a:buFontTx/>
              <a:buChar char="-"/>
            </a:pPr>
            <a:endParaRPr lang="ru-RU" sz="1200" dirty="0"/>
          </a:p>
          <a:p>
            <a:pPr algn="ctr"/>
            <a:r>
              <a:rPr lang="ru-RU" sz="1200" b="1" u="sng" dirty="0"/>
              <a:t>Для внесения изменений в сведения государственного реестра:</a:t>
            </a:r>
            <a:endParaRPr lang="ru-RU" sz="1200" b="1" dirty="0"/>
          </a:p>
          <a:p>
            <a:r>
              <a:rPr lang="ru-RU" sz="1200" dirty="0"/>
              <a:t>- устав казачьего общества, к структуре которого принадлежит казачье общество, в отношении которого предоставляется государственная услуга;</a:t>
            </a:r>
          </a:p>
          <a:p>
            <a:r>
              <a:rPr lang="ru-RU" sz="1200" dirty="0"/>
              <a:t>- документы (их заверенные копии), подтверждающие утверждение устава казачьего общества главами администраций соответственно районов, городов, автономной области, автономных округов, областей и краев и главами исполнительной власти (президентами) республик в составе Российской Федерации;</a:t>
            </a:r>
          </a:p>
          <a:p>
            <a:r>
              <a:rPr lang="ru-RU" sz="1200" dirty="0"/>
              <a:t>- документы (их заверенные копии), подтверждающие согласование устава казачьего общества в части положений, содержащих конкретные обязательства по несению государственной и иной службы, принятые членами казачьего общества, с заинтересованными федеральными органами исполнительной власти и (или) их территориальными органами, органами исполнительной власти субъектов Российской Федерации и органами местного самоуправления;</a:t>
            </a:r>
          </a:p>
          <a:p>
            <a:r>
              <a:rPr lang="ru-RU" sz="1200" dirty="0"/>
              <a:t>- документы (их заверенные копии), подтверждающие согласование устава войскового или иного казачьего общества, действующего на территории нескольких субъектов Российской Федерации, либо на территории одного субъекта Российской Федерации, который образован в результате объединения двух и более субъектов Российской Федерации, с высшими должностными лицами (руководителями высших исполнительных органов государственной власти) соответствующих субъектов Российской Федерации, атаманом Всероссийского казачьего общества. Уставы должны быть утверждены уполномоченным Правительством Российской Федерации федеральным органом исполнительной власти по взаимодействию с казачеством.</a:t>
            </a:r>
          </a:p>
          <a:p>
            <a:r>
              <a:rPr lang="ru-RU" sz="1200" dirty="0"/>
              <a:t>Документы, необходимые для предоставления государственной услуги, могут быть переданы представителем заявителя.</a:t>
            </a:r>
          </a:p>
        </p:txBody>
      </p:sp>
    </p:spTree>
    <p:extLst>
      <p:ext uri="{BB962C8B-B14F-4D97-AF65-F5344CB8AC3E}">
        <p14:creationId xmlns:p14="http://schemas.microsoft.com/office/powerpoint/2010/main" val="1022050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12955" y="650630"/>
            <a:ext cx="9404768" cy="4662815"/>
          </a:xfrm>
          <a:prstGeom prst="rect">
            <a:avLst/>
          </a:prstGeom>
        </p:spPr>
        <p:txBody>
          <a:bodyPr wrap="square">
            <a:spAutoFit/>
          </a:bodyPr>
          <a:lstStyle/>
          <a:p>
            <a:pPr algn="ctr"/>
            <a:r>
              <a:rPr lang="ru-RU" b="1" dirty="0">
                <a:solidFill>
                  <a:schemeClr val="accent1">
                    <a:lumMod val="50000"/>
                  </a:schemeClr>
                </a:solidFill>
              </a:rPr>
              <a:t>Исчерпывающий перечень оснований</a:t>
            </a:r>
            <a:endParaRPr lang="ru-RU" dirty="0">
              <a:solidFill>
                <a:schemeClr val="accent1">
                  <a:lumMod val="50000"/>
                </a:schemeClr>
              </a:solidFill>
            </a:endParaRPr>
          </a:p>
          <a:p>
            <a:pPr algn="ctr"/>
            <a:r>
              <a:rPr lang="ru-RU" b="1" dirty="0">
                <a:solidFill>
                  <a:schemeClr val="accent1">
                    <a:lumMod val="50000"/>
                  </a:schemeClr>
                </a:solidFill>
              </a:rPr>
              <a:t>для приостановления предоставления государственной услуги</a:t>
            </a:r>
            <a:endParaRPr lang="ru-RU" dirty="0">
              <a:solidFill>
                <a:schemeClr val="accent1">
                  <a:lumMod val="50000"/>
                </a:schemeClr>
              </a:solidFill>
            </a:endParaRPr>
          </a:p>
          <a:p>
            <a:pPr algn="ctr"/>
            <a:r>
              <a:rPr lang="ru-RU" b="1" dirty="0">
                <a:solidFill>
                  <a:schemeClr val="accent1">
                    <a:lumMod val="50000"/>
                  </a:schemeClr>
                </a:solidFill>
              </a:rPr>
              <a:t>или отказа в предоставлении государственной услуги</a:t>
            </a:r>
            <a:endParaRPr lang="ru-RU" dirty="0">
              <a:solidFill>
                <a:schemeClr val="accent1">
                  <a:lumMod val="50000"/>
                </a:schemeClr>
              </a:solidFill>
            </a:endParaRPr>
          </a:p>
          <a:p>
            <a:pPr algn="ctr"/>
            <a:r>
              <a:rPr lang="ru-RU" b="1" dirty="0"/>
              <a:t> </a:t>
            </a:r>
            <a:endParaRPr lang="ru-RU" dirty="0"/>
          </a:p>
          <a:p>
            <a:pPr algn="ctr"/>
            <a:r>
              <a:rPr lang="ru-RU" sz="1600" u="sng" dirty="0"/>
              <a:t>Основаниями для приостановления предоставления государственной услуги являются:</a:t>
            </a:r>
          </a:p>
          <a:p>
            <a:pPr algn="ctr"/>
            <a:endParaRPr lang="ru-RU" sz="1600" u="sng" dirty="0"/>
          </a:p>
          <a:p>
            <a:pPr algn="ctr"/>
            <a:r>
              <a:rPr lang="ru-RU" sz="1600" dirty="0"/>
              <a:t>непредставление предусмотренных </a:t>
            </a:r>
            <a:r>
              <a:rPr lang="ru-RU" sz="1600" dirty="0">
                <a:hlinkClick r:id="rId2" action="ppaction://hlinkfile" tooltip="15. Самостоятельно для предоставления государственной услуги заявитель представляет лично либо передает в виде почтового отправления с описью вложения или в форме электронных документов с использованием информационно-телекоммуникационных сетей общего поль"/>
              </a:rPr>
              <a:t>пунктом 15</a:t>
            </a:r>
            <a:r>
              <a:rPr lang="ru-RU" sz="1600" dirty="0"/>
              <a:t> Административного регламента документов;</a:t>
            </a:r>
          </a:p>
          <a:p>
            <a:pPr algn="ctr"/>
            <a:r>
              <a:rPr lang="ru-RU" sz="1600" dirty="0"/>
              <a:t>несоответствие предусмотренных </a:t>
            </a:r>
            <a:r>
              <a:rPr lang="ru-RU" sz="1600" dirty="0">
                <a:hlinkClick r:id="rId2" action="ppaction://hlinkfile" tooltip="15. Самостоятельно для предоставления государственной услуги заявитель представляет лично либо передает в виде почтового отправления с описью вложения или в форме электронных документов с использованием информационно-телекоммуникационных сетей общего поль"/>
              </a:rPr>
              <a:t>пунктом 15</a:t>
            </a:r>
            <a:r>
              <a:rPr lang="ru-RU" sz="1600" dirty="0"/>
              <a:t> Административного регламента документов требованиям законодательства Российской Федерации;</a:t>
            </a:r>
          </a:p>
          <a:p>
            <a:pPr algn="ctr"/>
            <a:r>
              <a:rPr lang="ru-RU" sz="1600" dirty="0"/>
              <a:t>наличие в предусмотренных </a:t>
            </a:r>
            <a:r>
              <a:rPr lang="ru-RU" sz="1600" dirty="0">
                <a:hlinkClick r:id="rId2" action="ppaction://hlinkfile" tooltip="15. Самостоятельно для предоставления государственной услуги заявитель представляет лично либо передает в виде почтового отправления с описью вложения или в форме электронных документов с использованием информационно-телекоммуникационных сетей общего поль"/>
              </a:rPr>
              <a:t>пунктом 15</a:t>
            </a:r>
            <a:r>
              <a:rPr lang="ru-RU" sz="1600" dirty="0"/>
              <a:t> Административного регламента документах недостоверных сведений.</a:t>
            </a:r>
          </a:p>
          <a:p>
            <a:pPr algn="ctr"/>
            <a:r>
              <a:rPr lang="ru-RU" sz="1600" dirty="0"/>
              <a:t>Основаниями для отказа в предоставлении государственной услуги являются:</a:t>
            </a:r>
          </a:p>
          <a:p>
            <a:pPr algn="ctr"/>
            <a:r>
              <a:rPr lang="ru-RU" sz="1600" dirty="0"/>
              <a:t>представление документов, предусмотренных </a:t>
            </a:r>
            <a:r>
              <a:rPr lang="ru-RU" sz="1600" dirty="0">
                <a:hlinkClick r:id="rId2" action="ppaction://hlinkfile" tooltip="15. Самостоятельно для предоставления государственной услуги заявитель представляет лично либо передает в виде почтового отправления с описью вложения или в форме электронных документов с использованием информационно-телекоммуникационных сетей общего поль"/>
              </a:rPr>
              <a:t>пунктом 15</a:t>
            </a:r>
            <a:r>
              <a:rPr lang="ru-RU" sz="1600" dirty="0"/>
              <a:t> Административного регламента, в ненадлежащий орган;</a:t>
            </a:r>
          </a:p>
          <a:p>
            <a:pPr algn="ctr"/>
            <a:r>
              <a:rPr lang="ru-RU" sz="1600" dirty="0"/>
              <a:t>неустранение оснований, повлекших приостановление предоставления государственной услуги, в срок, установленный решением Минюста России (территориального органа).</a:t>
            </a:r>
          </a:p>
          <a:p>
            <a:r>
              <a:rPr lang="ru-RU" b="1" dirty="0"/>
              <a:t> </a:t>
            </a:r>
            <a:endParaRPr lang="ru-RU" dirty="0"/>
          </a:p>
          <a:p>
            <a:pPr indent="342900" algn="just">
              <a:lnSpc>
                <a:spcPts val="1800"/>
              </a:lnSpc>
              <a:spcAft>
                <a:spcPts val="0"/>
              </a:spcAft>
            </a:pPr>
            <a:r>
              <a:rPr lang="ru-RU" sz="1400" dirty="0">
                <a:latin typeface="Trebuchet MS" panose="020B0603020202020204" pitchFamily="34" charset="0"/>
                <a:ea typeface="Calibri" panose="020F0502020204030204" pitchFamily="34" charset="0"/>
                <a:cs typeface="Calibri" panose="020F0502020204030204" pitchFamily="34" charset="0"/>
              </a:rPr>
              <a:t> </a:t>
            </a:r>
            <a:endParaRPr lang="ru-RU" sz="1400" dirty="0">
              <a:effectLst/>
              <a:latin typeface="Trebuchet MS" panose="020B0603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712954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91737" y="562708"/>
            <a:ext cx="8528109" cy="6654258"/>
          </a:xfrm>
          <a:prstGeom prst="rect">
            <a:avLst/>
          </a:prstGeom>
        </p:spPr>
        <p:txBody>
          <a:bodyPr wrap="square">
            <a:spAutoFit/>
          </a:bodyPr>
          <a:lstStyle/>
          <a:p>
            <a:pPr algn="ctr">
              <a:lnSpc>
                <a:spcPct val="107000"/>
              </a:lnSpc>
              <a:spcAft>
                <a:spcPts val="0"/>
              </a:spcAft>
            </a:pPr>
            <a:r>
              <a:rPr lang="ru-RU" sz="2200" b="1" dirty="0">
                <a:solidFill>
                  <a:schemeClr val="accent1">
                    <a:lumMod val="50000"/>
                  </a:schemeClr>
                </a:solidFill>
              </a:rPr>
              <a:t>Результатом предоставления государственной услуги является:</a:t>
            </a:r>
          </a:p>
          <a:p>
            <a:pPr algn="ctr">
              <a:lnSpc>
                <a:spcPct val="107000"/>
              </a:lnSpc>
            </a:pPr>
            <a:br>
              <a:rPr lang="ru-RU" sz="1600" b="1" dirty="0">
                <a:solidFill>
                  <a:schemeClr val="tx1">
                    <a:lumMod val="65000"/>
                    <a:lumOff val="35000"/>
                  </a:schemeClr>
                </a:solidFill>
              </a:rPr>
            </a:br>
            <a:r>
              <a:rPr lang="ru-RU" sz="1600" dirty="0">
                <a:solidFill>
                  <a:schemeClr val="tx1">
                    <a:lumMod val="65000"/>
                    <a:lumOff val="35000"/>
                  </a:schemeClr>
                </a:solidFill>
                <a:cs typeface="Times New Roman" panose="02020603050405020304" pitchFamily="18" charset="0"/>
              </a:rPr>
              <a:t> </a:t>
            </a:r>
          </a:p>
          <a:p>
            <a:pPr algn="ctr">
              <a:lnSpc>
                <a:spcPct val="107000"/>
              </a:lnSpc>
            </a:pPr>
            <a:r>
              <a:rPr lang="ru-RU" sz="1600" b="1" dirty="0">
                <a:solidFill>
                  <a:schemeClr val="tx1">
                    <a:lumMod val="65000"/>
                    <a:lumOff val="35000"/>
                  </a:schemeClr>
                </a:solidFill>
              </a:rPr>
              <a:t>- Внесение казачьего общества в государственный реестр (документом, содержащим решение о предоставлении государственной услуги, является свидетельство о внесении казачьего общества в государственный реестр)          (далее – свидетельство); </a:t>
            </a:r>
          </a:p>
          <a:p>
            <a:pPr algn="ctr">
              <a:lnSpc>
                <a:spcPct val="107000"/>
              </a:lnSpc>
            </a:pPr>
            <a:br>
              <a:rPr lang="ru-RU" sz="1600" b="1" dirty="0">
                <a:solidFill>
                  <a:schemeClr val="tx1">
                    <a:lumMod val="65000"/>
                    <a:lumOff val="35000"/>
                  </a:schemeClr>
                </a:solidFill>
              </a:rPr>
            </a:br>
            <a:br>
              <a:rPr lang="ru-RU" sz="1600" b="1" dirty="0">
                <a:solidFill>
                  <a:schemeClr val="tx1">
                    <a:lumMod val="65000"/>
                    <a:lumOff val="35000"/>
                  </a:schemeClr>
                </a:solidFill>
              </a:rPr>
            </a:br>
            <a:r>
              <a:rPr lang="ru-RU" sz="1600" dirty="0">
                <a:solidFill>
                  <a:schemeClr val="tx1">
                    <a:lumMod val="65000"/>
                    <a:lumOff val="35000"/>
                  </a:schemeClr>
                </a:solidFill>
              </a:rPr>
              <a:t>- </a:t>
            </a:r>
            <a:r>
              <a:rPr lang="ru-RU" sz="1600" b="1" dirty="0">
                <a:solidFill>
                  <a:schemeClr val="tx1">
                    <a:lumMod val="65000"/>
                    <a:lumOff val="35000"/>
                  </a:schemeClr>
                </a:solidFill>
              </a:rPr>
              <a:t>Внесение изменений в сведения государственного реестра (документом, содержащим решение о предоставлении государственной услуги, является свидетельство);</a:t>
            </a:r>
            <a:br>
              <a:rPr lang="ru-RU" sz="1600" b="1" dirty="0">
                <a:solidFill>
                  <a:schemeClr val="tx1">
                    <a:lumMod val="65000"/>
                    <a:lumOff val="35000"/>
                  </a:schemeClr>
                </a:solidFill>
              </a:rPr>
            </a:br>
            <a:br>
              <a:rPr lang="ru-RU" sz="1600" dirty="0">
                <a:solidFill>
                  <a:schemeClr val="tx1">
                    <a:lumMod val="65000"/>
                    <a:lumOff val="35000"/>
                  </a:schemeClr>
                </a:solidFill>
              </a:rPr>
            </a:br>
            <a:r>
              <a:rPr lang="ru-RU" sz="1600" dirty="0">
                <a:solidFill>
                  <a:schemeClr val="tx1">
                    <a:lumMod val="65000"/>
                    <a:lumOff val="35000"/>
                  </a:schemeClr>
                </a:solidFill>
              </a:rPr>
              <a:t>- </a:t>
            </a:r>
            <a:r>
              <a:rPr lang="ru-RU" sz="1600" b="1" dirty="0">
                <a:solidFill>
                  <a:schemeClr val="tx1">
                    <a:lumMod val="65000"/>
                    <a:lumOff val="35000"/>
                  </a:schemeClr>
                </a:solidFill>
              </a:rPr>
              <a:t>Исправление допущенных опечаток и (или) ошибок в выданных в результате предоставления государственной услуги документах и (или) созданных реестровых записях (выдача заявителю  документа, в который внесены изменения либо которым подтверждается изменение сведений</a:t>
            </a:r>
            <a:r>
              <a:rPr lang="ru-RU" sz="1600" dirty="0">
                <a:solidFill>
                  <a:schemeClr val="tx1">
                    <a:lumMod val="65000"/>
                    <a:lumOff val="35000"/>
                  </a:schemeClr>
                </a:solidFill>
              </a:rPr>
              <a:t>);</a:t>
            </a:r>
          </a:p>
          <a:p>
            <a:pPr algn="ctr">
              <a:lnSpc>
                <a:spcPct val="107000"/>
              </a:lnSpc>
            </a:pPr>
            <a:br>
              <a:rPr lang="ru-RU" sz="1600" dirty="0">
                <a:solidFill>
                  <a:schemeClr val="tx1">
                    <a:lumMod val="65000"/>
                    <a:lumOff val="35000"/>
                  </a:schemeClr>
                </a:solidFill>
                <a:cs typeface="Times New Roman" panose="02020603050405020304" pitchFamily="18" charset="0"/>
              </a:rPr>
            </a:br>
            <a:r>
              <a:rPr lang="ru-RU" sz="1600" dirty="0">
                <a:solidFill>
                  <a:schemeClr val="tx1">
                    <a:lumMod val="65000"/>
                    <a:lumOff val="35000"/>
                  </a:schemeClr>
                </a:solidFill>
                <a:cs typeface="Times New Roman" panose="02020603050405020304" pitchFamily="18" charset="0"/>
              </a:rPr>
              <a:t>- </a:t>
            </a:r>
            <a:r>
              <a:rPr lang="ru-RU" sz="1600" b="1" dirty="0">
                <a:solidFill>
                  <a:schemeClr val="tx1">
                    <a:lumMod val="65000"/>
                    <a:lumOff val="35000"/>
                  </a:schemeClr>
                </a:solidFill>
                <a:cs typeface="Times New Roman" panose="02020603050405020304" pitchFamily="18" charset="0"/>
              </a:rPr>
              <a:t>решение об отказе в предоставлении государственной услуги</a:t>
            </a:r>
            <a:r>
              <a:rPr lang="ru-RU" sz="1600" b="1" dirty="0">
                <a:solidFill>
                  <a:schemeClr val="tx1">
                    <a:lumMod val="65000"/>
                    <a:lumOff val="35000"/>
                  </a:schemeClr>
                </a:solidFill>
              </a:rPr>
              <a:t>.</a:t>
            </a:r>
            <a:br>
              <a:rPr lang="ru-RU" sz="1600" b="1" dirty="0">
                <a:solidFill>
                  <a:schemeClr val="tx1">
                    <a:lumMod val="65000"/>
                    <a:lumOff val="35000"/>
                  </a:schemeClr>
                </a:solidFill>
              </a:rPr>
            </a:br>
            <a:br>
              <a:rPr lang="ru-RU" sz="2800" b="1" dirty="0">
                <a:solidFill>
                  <a:schemeClr val="tx1">
                    <a:lumMod val="65000"/>
                    <a:lumOff val="35000"/>
                  </a:schemeClr>
                </a:solidFill>
              </a:rPr>
            </a:br>
            <a:br>
              <a:rPr lang="ru-RU" sz="2800" dirty="0"/>
            </a:br>
            <a:r>
              <a:rPr lang="ru-RU" sz="1050" dirty="0">
                <a:latin typeface="Calibri" panose="020F0502020204030204" pitchFamily="34" charset="0"/>
                <a:ea typeface="Calibri" panose="020F0502020204030204" pitchFamily="34" charset="0"/>
                <a:cs typeface="Times New Roman" panose="02020603050405020304" pitchFamily="18" charset="0"/>
              </a:rPr>
              <a:t> </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43021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35258" y="370292"/>
            <a:ext cx="8942117" cy="1015663"/>
          </a:xfrm>
          <a:prstGeom prst="rect">
            <a:avLst/>
          </a:prstGeom>
        </p:spPr>
        <p:txBody>
          <a:bodyPr wrap="square">
            <a:spAutoFit/>
          </a:bodyPr>
          <a:lstStyle/>
          <a:p>
            <a:pPr algn="ctr"/>
            <a:r>
              <a:rPr lang="ru-RU" sz="2000" b="1" dirty="0">
                <a:solidFill>
                  <a:schemeClr val="accent2">
                    <a:lumMod val="75000"/>
                  </a:schemeClr>
                </a:solidFill>
                <a:latin typeface="Trebuchet MS" panose="020B0603020202020204" pitchFamily="34" charset="0"/>
                <a:ea typeface="Times New Roman" panose="02020603050405020304" pitchFamily="18" charset="0"/>
                <a:cs typeface="Times New Roman" panose="02020603050405020304" pitchFamily="18" charset="0"/>
              </a:rPr>
              <a:t>График работы и приема заявителей для личного предоставления документов </a:t>
            </a:r>
            <a:r>
              <a:rPr lang="ru-RU" sz="2000" b="1" dirty="0">
                <a:solidFill>
                  <a:schemeClr val="accent2">
                    <a:lumMod val="75000"/>
                  </a:schemeClr>
                </a:solidFill>
                <a:latin typeface="Trebuchet MS" panose="020B0603020202020204" pitchFamily="34" charset="0"/>
                <a:ea typeface="Calibri" panose="020F0502020204030204" pitchFamily="34" charset="0"/>
                <a:cs typeface="Times New Roman" panose="02020603050405020304" pitchFamily="18" charset="0"/>
              </a:rPr>
              <a:t>для государственной регистрации,  а также консультаций по вопросам предоставления государственной услуги:</a:t>
            </a:r>
          </a:p>
        </p:txBody>
      </p:sp>
      <p:sp>
        <p:nvSpPr>
          <p:cNvPr id="5" name="Прямоугольник 4"/>
          <p:cNvSpPr/>
          <p:nvPr/>
        </p:nvSpPr>
        <p:spPr>
          <a:xfrm>
            <a:off x="197841" y="1516697"/>
            <a:ext cx="10115536" cy="1384995"/>
          </a:xfrm>
          <a:prstGeom prst="rect">
            <a:avLst/>
          </a:prstGeom>
        </p:spPr>
        <p:txBody>
          <a:bodyPr wrap="square">
            <a:spAutoFit/>
          </a:bodyPr>
          <a:lstStyle/>
          <a:p>
            <a:pPr algn="ctr"/>
            <a:r>
              <a:rPr lang="ru-RU" sz="1200" dirty="0">
                <a:latin typeface="+mj-lt"/>
              </a:rPr>
              <a:t>Понедельник: 09.00 - 12.15, 13.00 - 18.00</a:t>
            </a:r>
          </a:p>
          <a:p>
            <a:pPr algn="ctr"/>
            <a:r>
              <a:rPr lang="ru-RU" sz="1200" dirty="0">
                <a:latin typeface="+mj-lt"/>
              </a:rPr>
              <a:t>Вторник: 09.00 - 12.15, 13.00 - 18.00</a:t>
            </a:r>
          </a:p>
          <a:p>
            <a:pPr algn="ctr"/>
            <a:r>
              <a:rPr lang="ru-RU" sz="1200" dirty="0">
                <a:latin typeface="+mj-lt"/>
              </a:rPr>
              <a:t>Среда: 09.00 - 12.15, 13.00 - 18.00</a:t>
            </a:r>
          </a:p>
          <a:p>
            <a:pPr algn="ctr"/>
            <a:r>
              <a:rPr lang="ru-RU" sz="1200" dirty="0">
                <a:latin typeface="+mj-lt"/>
              </a:rPr>
              <a:t>Четверг: 09.00 - 12.15, 13.00 - 18.00</a:t>
            </a:r>
          </a:p>
          <a:p>
            <a:pPr algn="ctr"/>
            <a:r>
              <a:rPr lang="ru-RU" sz="1200" dirty="0">
                <a:latin typeface="+mj-lt"/>
              </a:rPr>
              <a:t>Пятница: 09.00 - 12.15, 13.00 - 16.45</a:t>
            </a:r>
          </a:p>
          <a:p>
            <a:pPr lvl="0" algn="ctr"/>
            <a:r>
              <a:rPr lang="ru-RU" sz="1200" dirty="0">
                <a:solidFill>
                  <a:prstClr val="black"/>
                </a:solidFill>
                <a:latin typeface="+mj-lt"/>
                <a:ea typeface="Calibri" panose="020F0502020204030204" pitchFamily="34" charset="0"/>
                <a:cs typeface="Times New Roman" panose="02020603050405020304" pitchFamily="18" charset="0"/>
              </a:rPr>
              <a:t>перерыв с 12.15 до 13.00; </a:t>
            </a:r>
          </a:p>
          <a:p>
            <a:pPr lvl="0" algn="ctr"/>
            <a:r>
              <a:rPr lang="ru-RU" sz="1200" dirty="0">
                <a:solidFill>
                  <a:prstClr val="black"/>
                </a:solidFill>
                <a:latin typeface="+mj-lt"/>
                <a:ea typeface="Calibri" panose="020F0502020204030204" pitchFamily="34" charset="0"/>
                <a:cs typeface="Times New Roman" panose="02020603050405020304" pitchFamily="18" charset="0"/>
              </a:rPr>
              <a:t>    суббота, воскресенье, нерабочие праздничные дни - выходные.</a:t>
            </a:r>
            <a:endParaRPr lang="ru-RU" sz="1200" dirty="0">
              <a:latin typeface="+mj-lt"/>
              <a:ea typeface="Calibri" panose="020F0502020204030204" pitchFamily="34" charset="0"/>
              <a:cs typeface="Times New Roman" panose="02020603050405020304" pitchFamily="18" charset="0"/>
            </a:endParaRPr>
          </a:p>
        </p:txBody>
      </p:sp>
      <p:sp>
        <p:nvSpPr>
          <p:cNvPr id="8" name="Прямоугольник 7"/>
          <p:cNvSpPr/>
          <p:nvPr/>
        </p:nvSpPr>
        <p:spPr>
          <a:xfrm>
            <a:off x="197840" y="2901691"/>
            <a:ext cx="9535245" cy="707886"/>
          </a:xfrm>
          <a:prstGeom prst="rect">
            <a:avLst/>
          </a:prstGeom>
        </p:spPr>
        <p:txBody>
          <a:bodyPr wrap="square">
            <a:spAutoFit/>
          </a:bodyPr>
          <a:lstStyle/>
          <a:p>
            <a:pPr algn="ctr"/>
            <a:r>
              <a:rPr lang="ru-RU" sz="2000" b="1"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Консультации по вопросам предоставления государственной услуги также предоставляются: </a:t>
            </a:r>
            <a:r>
              <a:rPr lang="ru-RU" sz="2000" dirty="0">
                <a:solidFill>
                  <a:schemeClr val="accent2">
                    <a:lumMod val="75000"/>
                  </a:schemeClr>
                </a:solidFill>
                <a:latin typeface="Times New Roman" panose="02020603050405020304" pitchFamily="18" charset="0"/>
                <a:ea typeface="Calibri" panose="020F0502020204030204" pitchFamily="34" charset="0"/>
                <a:cs typeface="Times New Roman" panose="02020603050405020304" pitchFamily="18" charset="0"/>
              </a:rPr>
              <a:t> </a:t>
            </a:r>
          </a:p>
        </p:txBody>
      </p:sp>
      <p:sp>
        <p:nvSpPr>
          <p:cNvPr id="10" name="Прямоугольник 9"/>
          <p:cNvSpPr/>
          <p:nvPr/>
        </p:nvSpPr>
        <p:spPr>
          <a:xfrm>
            <a:off x="1099038" y="3640015"/>
            <a:ext cx="8546123" cy="1846659"/>
          </a:xfrm>
          <a:prstGeom prst="rect">
            <a:avLst/>
          </a:prstGeom>
        </p:spPr>
        <p:txBody>
          <a:bodyPr wrap="square">
            <a:spAutoFit/>
          </a:bodyPr>
          <a:lstStyle/>
          <a:p>
            <a:pPr marL="342900" indent="-342900" algn="ctr">
              <a:buFontTx/>
              <a:buChar char="-"/>
            </a:pPr>
            <a:r>
              <a:rPr lang="ru-RU" sz="1200" dirty="0">
                <a:solidFill>
                  <a:schemeClr val="tx1">
                    <a:lumMod val="75000"/>
                    <a:lumOff val="25000"/>
                  </a:schemeClr>
                </a:solidFill>
                <a:ea typeface="Calibri" panose="020F0502020204030204" pitchFamily="34" charset="0"/>
                <a:cs typeface="Times New Roman" panose="02020603050405020304" pitchFamily="18" charset="0"/>
              </a:rPr>
              <a:t>посредством интернет сайта -  </a:t>
            </a:r>
            <a:r>
              <a:rPr lang="en-US" sz="1200" dirty="0">
                <a:solidFill>
                  <a:schemeClr val="tx1">
                    <a:lumMod val="75000"/>
                    <a:lumOff val="25000"/>
                  </a:schemeClr>
                </a:solidFill>
                <a:ea typeface="Calibri" panose="020F0502020204030204" pitchFamily="34" charset="0"/>
                <a:cs typeface="Times New Roman" panose="02020603050405020304" pitchFamily="18" charset="0"/>
                <a:hlinkClick r:id="rId2"/>
              </a:rPr>
              <a:t>http://to19.minjust.gov.ru</a:t>
            </a:r>
            <a:r>
              <a:rPr lang="ru-RU" sz="1200" dirty="0">
                <a:solidFill>
                  <a:schemeClr val="tx1">
                    <a:lumMod val="75000"/>
                    <a:lumOff val="25000"/>
                  </a:schemeClr>
                </a:solidFill>
                <a:ea typeface="Calibri" panose="020F0502020204030204" pitchFamily="34" charset="0"/>
                <a:cs typeface="Times New Roman" panose="02020603050405020304" pitchFamily="18" charset="0"/>
              </a:rPr>
              <a:t>;</a:t>
            </a:r>
          </a:p>
          <a:p>
            <a:pPr marL="342900" indent="-342900" algn="ctr">
              <a:buFontTx/>
              <a:buChar char="-"/>
            </a:pPr>
            <a:r>
              <a:rPr lang="ru-RU" sz="1200" dirty="0">
                <a:solidFill>
                  <a:schemeClr val="tx1">
                    <a:lumMod val="75000"/>
                    <a:lumOff val="25000"/>
                  </a:schemeClr>
                </a:solidFill>
                <a:ea typeface="Calibri" panose="020F0502020204030204" pitchFamily="34" charset="0"/>
                <a:cs typeface="Times New Roman" panose="02020603050405020304" pitchFamily="18" charset="0"/>
              </a:rPr>
              <a:t>по телефону </a:t>
            </a:r>
            <a:r>
              <a:rPr lang="ru-RU" sz="1200" dirty="0">
                <a:solidFill>
                  <a:schemeClr val="tx1">
                    <a:lumMod val="75000"/>
                    <a:lumOff val="25000"/>
                  </a:schemeClr>
                </a:solidFill>
                <a:cs typeface="Times New Roman" panose="02020603050405020304" pitchFamily="18" charset="0"/>
              </a:rPr>
              <a:t>8(3902) 248-175 (доб.4)</a:t>
            </a:r>
            <a:r>
              <a:rPr lang="en-US" sz="1200" dirty="0">
                <a:solidFill>
                  <a:schemeClr val="tx1">
                    <a:lumMod val="75000"/>
                    <a:lumOff val="25000"/>
                  </a:schemeClr>
                </a:solidFill>
                <a:cs typeface="Times New Roman" panose="02020603050405020304" pitchFamily="18" charset="0"/>
              </a:rPr>
              <a:t> </a:t>
            </a:r>
            <a:r>
              <a:rPr lang="ru-RU" sz="1200" dirty="0">
                <a:solidFill>
                  <a:schemeClr val="tx1">
                    <a:lumMod val="75000"/>
                    <a:lumOff val="25000"/>
                  </a:schemeClr>
                </a:solidFill>
                <a:cs typeface="Times New Roman" panose="02020603050405020304" pitchFamily="18" charset="0"/>
              </a:rPr>
              <a:t>в рабочие часы;</a:t>
            </a:r>
            <a:r>
              <a:rPr lang="ru-RU" sz="1200" dirty="0">
                <a:solidFill>
                  <a:schemeClr val="tx1">
                    <a:lumMod val="75000"/>
                    <a:lumOff val="25000"/>
                  </a:schemeClr>
                </a:solidFill>
                <a:ea typeface="Calibri" panose="020F0502020204030204" pitchFamily="34" charset="0"/>
                <a:cs typeface="Times New Roman" panose="02020603050405020304" pitchFamily="18" charset="0"/>
              </a:rPr>
              <a:t> </a:t>
            </a:r>
          </a:p>
          <a:p>
            <a:pPr marL="342900" lvl="0" indent="-342900" algn="ctr">
              <a:buFontTx/>
              <a:buChar char="-"/>
            </a:pPr>
            <a:r>
              <a:rPr lang="ru-RU" sz="1200" dirty="0">
                <a:solidFill>
                  <a:schemeClr val="tx1">
                    <a:lumMod val="75000"/>
                    <a:lumOff val="25000"/>
                  </a:schemeClr>
                </a:solidFill>
                <a:ea typeface="Calibri" panose="020F0502020204030204" pitchFamily="34" charset="0"/>
                <a:cs typeface="Times New Roman" panose="02020603050405020304" pitchFamily="18" charset="0"/>
              </a:rPr>
              <a:t>на личном приеме: кабинет № 2,3;</a:t>
            </a:r>
          </a:p>
          <a:p>
            <a:pPr algn="ctr"/>
            <a:r>
              <a:rPr lang="ru-RU" sz="1200" dirty="0">
                <a:solidFill>
                  <a:schemeClr val="tx1">
                    <a:lumMod val="75000"/>
                    <a:lumOff val="25000"/>
                  </a:schemeClr>
                </a:solidFill>
              </a:rPr>
              <a:t>Письменно, при обращении по почтовому адресу: 655017, г. Абакан пр-т. Ленина, д. 82 или </a:t>
            </a:r>
          </a:p>
          <a:p>
            <a:pPr algn="ctr"/>
            <a:r>
              <a:rPr lang="ru-RU" sz="1200" dirty="0">
                <a:solidFill>
                  <a:schemeClr val="tx1">
                    <a:lumMod val="75000"/>
                    <a:lumOff val="25000"/>
                  </a:schemeClr>
                </a:solidFill>
              </a:rPr>
              <a:t>по адресу электронной почты: </a:t>
            </a:r>
            <a:r>
              <a:rPr lang="en-US" sz="1200" u="sng" dirty="0" err="1">
                <a:solidFill>
                  <a:schemeClr val="tx1">
                    <a:lumMod val="75000"/>
                    <a:lumOff val="25000"/>
                  </a:schemeClr>
                </a:solidFill>
                <a:hlinkClick r:id="rId3"/>
              </a:rPr>
              <a:t>ru</a:t>
            </a:r>
            <a:r>
              <a:rPr lang="ru-RU" sz="1200" u="sng" dirty="0">
                <a:solidFill>
                  <a:schemeClr val="tx1">
                    <a:lumMod val="75000"/>
                    <a:lumOff val="25000"/>
                  </a:schemeClr>
                </a:solidFill>
                <a:hlinkClick r:id="rId3"/>
              </a:rPr>
              <a:t>19@</a:t>
            </a:r>
            <a:r>
              <a:rPr lang="en-US" sz="1200" u="sng" dirty="0" err="1">
                <a:solidFill>
                  <a:schemeClr val="tx1">
                    <a:lumMod val="75000"/>
                    <a:lumOff val="25000"/>
                  </a:schemeClr>
                </a:solidFill>
                <a:hlinkClick r:id="rId3"/>
              </a:rPr>
              <a:t>minjust</a:t>
            </a:r>
            <a:r>
              <a:rPr lang="ru-RU" sz="1200" u="sng" dirty="0">
                <a:solidFill>
                  <a:schemeClr val="tx1">
                    <a:lumMod val="75000"/>
                    <a:lumOff val="25000"/>
                  </a:schemeClr>
                </a:solidFill>
                <a:hlinkClick r:id="rId3"/>
              </a:rPr>
              <a:t>.</a:t>
            </a:r>
            <a:r>
              <a:rPr lang="en-US" sz="1200" u="sng" dirty="0" err="1">
                <a:solidFill>
                  <a:schemeClr val="tx1">
                    <a:lumMod val="75000"/>
                    <a:lumOff val="25000"/>
                  </a:schemeClr>
                </a:solidFill>
                <a:hlinkClick r:id="rId3"/>
              </a:rPr>
              <a:t>gov</a:t>
            </a:r>
            <a:r>
              <a:rPr lang="ru-RU" sz="1200" u="sng" dirty="0">
                <a:solidFill>
                  <a:schemeClr val="tx1">
                    <a:lumMod val="75000"/>
                    <a:lumOff val="25000"/>
                  </a:schemeClr>
                </a:solidFill>
                <a:hlinkClick r:id="rId3"/>
              </a:rPr>
              <a:t>.</a:t>
            </a:r>
            <a:r>
              <a:rPr lang="en-US" sz="1200" u="sng" dirty="0" err="1">
                <a:solidFill>
                  <a:schemeClr val="tx1">
                    <a:lumMod val="75000"/>
                    <a:lumOff val="25000"/>
                  </a:schemeClr>
                </a:solidFill>
                <a:hlinkClick r:id="rId3"/>
              </a:rPr>
              <a:t>ru</a:t>
            </a:r>
            <a:r>
              <a:rPr lang="ru-RU" sz="1200" dirty="0">
                <a:solidFill>
                  <a:schemeClr val="tx1">
                    <a:lumMod val="75000"/>
                    <a:lumOff val="25000"/>
                  </a:schemeClr>
                </a:solidFill>
              </a:rPr>
              <a:t>.</a:t>
            </a:r>
          </a:p>
          <a:p>
            <a:pPr algn="ctr"/>
            <a:r>
              <a:rPr lang="ru-RU" sz="1200" dirty="0">
                <a:solidFill>
                  <a:schemeClr val="tx1">
                    <a:lumMod val="75000"/>
                    <a:lumOff val="25000"/>
                  </a:schemeClr>
                </a:solidFill>
              </a:rPr>
              <a:t>- посредством федеральной государственной информационной системы «Единый портал государственных и муниципальных услуг (функций)» (далее – Единый портал): </a:t>
            </a:r>
            <a:r>
              <a:rPr lang="en-US" sz="1200" dirty="0" err="1">
                <a:solidFill>
                  <a:schemeClr val="tx1">
                    <a:lumMod val="75000"/>
                    <a:lumOff val="25000"/>
                  </a:schemeClr>
                </a:solidFill>
              </a:rPr>
              <a:t>gosuslugi</a:t>
            </a:r>
            <a:r>
              <a:rPr lang="ru-RU" sz="1200" dirty="0">
                <a:solidFill>
                  <a:schemeClr val="tx1">
                    <a:lumMod val="75000"/>
                    <a:lumOff val="25000"/>
                  </a:schemeClr>
                </a:solidFill>
              </a:rPr>
              <a:t>.</a:t>
            </a:r>
            <a:r>
              <a:rPr lang="en-US" sz="1200" dirty="0" err="1">
                <a:solidFill>
                  <a:schemeClr val="tx1">
                    <a:lumMod val="75000"/>
                    <a:lumOff val="25000"/>
                  </a:schemeClr>
                </a:solidFill>
              </a:rPr>
              <a:t>ru</a:t>
            </a:r>
            <a:r>
              <a:rPr lang="ru-RU" sz="1200" dirty="0">
                <a:solidFill>
                  <a:schemeClr val="tx1">
                    <a:lumMod val="75000"/>
                    <a:lumOff val="25000"/>
                  </a:schemeClr>
                </a:solidFill>
              </a:rPr>
              <a:t>;</a:t>
            </a:r>
          </a:p>
          <a:p>
            <a:pPr algn="ctr"/>
            <a:r>
              <a:rPr lang="ru-RU" sz="1200" dirty="0">
                <a:solidFill>
                  <a:schemeClr val="tx1">
                    <a:lumMod val="75000"/>
                    <a:lumOff val="25000"/>
                  </a:schemeClr>
                </a:solidFill>
              </a:rPr>
              <a:t> </a:t>
            </a:r>
          </a:p>
          <a:p>
            <a:pPr algn="ctr"/>
            <a:endParaRPr lang="ru-RU" dirty="0">
              <a:solidFill>
                <a:schemeClr val="tx1">
                  <a:lumMod val="75000"/>
                  <a:lumOff val="25000"/>
                </a:schemeClr>
              </a:solidFill>
            </a:endParaRPr>
          </a:p>
        </p:txBody>
      </p:sp>
      <p:sp>
        <p:nvSpPr>
          <p:cNvPr id="2" name="TextBox 1"/>
          <p:cNvSpPr txBox="1"/>
          <p:nvPr/>
        </p:nvSpPr>
        <p:spPr>
          <a:xfrm>
            <a:off x="1811215" y="5354515"/>
            <a:ext cx="7447085" cy="1169551"/>
          </a:xfrm>
          <a:prstGeom prst="rect">
            <a:avLst/>
          </a:prstGeom>
          <a:noFill/>
        </p:spPr>
        <p:txBody>
          <a:bodyPr wrap="square" rtlCol="0">
            <a:spAutoFit/>
          </a:bodyPr>
          <a:lstStyle/>
          <a:p>
            <a:pPr algn="ctr"/>
            <a:r>
              <a:rPr lang="ru-RU" sz="1400" dirty="0">
                <a:solidFill>
                  <a:schemeClr val="tx1">
                    <a:lumMod val="75000"/>
                    <a:lumOff val="25000"/>
                  </a:schemeClr>
                </a:solidFill>
              </a:rPr>
              <a:t>Для предоставления государственной услуги заявитель представляет необходимые документы  лично либо передает в виде почтового отправления с описью вложения или в форме электронных документов с использованием информационно-телекоммуникационных сетей общего пользования, в том числе сети "Интернет", включая Единый портал.</a:t>
            </a:r>
          </a:p>
        </p:txBody>
      </p:sp>
    </p:spTree>
    <p:extLst>
      <p:ext uri="{BB962C8B-B14F-4D97-AF65-F5344CB8AC3E}">
        <p14:creationId xmlns:p14="http://schemas.microsoft.com/office/powerpoint/2010/main" val="3549504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13315" y="216578"/>
            <a:ext cx="9418707" cy="5865965"/>
          </a:xfrm>
          <a:prstGeom prst="rect">
            <a:avLst/>
          </a:prstGeom>
        </p:spPr>
        <p:txBody>
          <a:bodyPr wrap="square">
            <a:spAutoFit/>
          </a:bodyPr>
          <a:lstStyle/>
          <a:p>
            <a:pPr algn="ctr">
              <a:lnSpc>
                <a:spcPct val="107000"/>
              </a:lnSpc>
              <a:spcAft>
                <a:spcPts val="800"/>
              </a:spcAft>
            </a:pPr>
            <a:r>
              <a:rPr lang="ru-RU" b="1" dirty="0">
                <a:solidFill>
                  <a:schemeClr val="accent1">
                    <a:lumMod val="50000"/>
                  </a:schemeClr>
                </a:solidFill>
                <a:latin typeface="Trebuchet MS" panose="020B0603020202020204" pitchFamily="34" charset="0"/>
                <a:ea typeface="Calibri" panose="020F0502020204030204" pitchFamily="34" charset="0"/>
                <a:cs typeface="Times New Roman" panose="02020603050405020304" pitchFamily="18" charset="0"/>
              </a:rPr>
              <a:t>Основные нормативные правовые акты, регулирующие отношения, возникающие в связи с предоставлением государственной услуги:</a:t>
            </a:r>
            <a:endParaRPr lang="ru-RU" dirty="0">
              <a:solidFill>
                <a:schemeClr val="accent1">
                  <a:lumMod val="50000"/>
                </a:schemeClr>
              </a:solidFill>
              <a:latin typeface="Trebuchet MS" panose="020B0603020202020204" pitchFamily="34" charset="0"/>
              <a:ea typeface="Calibri" panose="020F0502020204030204" pitchFamily="34" charset="0"/>
              <a:cs typeface="Times New Roman" panose="02020603050405020304" pitchFamily="18" charset="0"/>
            </a:endParaRPr>
          </a:p>
          <a:p>
            <a:pPr algn="just">
              <a:lnSpc>
                <a:spcPts val="1800"/>
              </a:lnSpc>
              <a:spcAft>
                <a:spcPts val="0"/>
              </a:spcAft>
            </a:pPr>
            <a:r>
              <a:rPr lang="ru-RU" sz="1200" dirty="0">
                <a:solidFill>
                  <a:schemeClr val="accent1"/>
                </a:solidFill>
                <a:latin typeface="+mj-lt"/>
                <a:ea typeface="Calibri" panose="020F0502020204030204" pitchFamily="34" charset="0"/>
                <a:cs typeface="Calibri" panose="020F0502020204030204" pitchFamily="34" charset="0"/>
              </a:rPr>
              <a:t>-Федеральный закон от 05.12.2005 N 154-ФЗ "О государственной службе российского казачества»</a:t>
            </a:r>
          </a:p>
          <a:p>
            <a:pPr algn="just">
              <a:lnSpc>
                <a:spcPts val="1800"/>
              </a:lnSpc>
              <a:spcAft>
                <a:spcPts val="0"/>
              </a:spcAft>
            </a:pPr>
            <a:endParaRPr lang="ru-RU" sz="1200" dirty="0">
              <a:solidFill>
                <a:schemeClr val="accent1"/>
              </a:solidFill>
              <a:latin typeface="+mj-lt"/>
              <a:ea typeface="Calibri" panose="020F0502020204030204" pitchFamily="34" charset="0"/>
              <a:cs typeface="Calibri" panose="020F0502020204030204" pitchFamily="34" charset="0"/>
            </a:endParaRPr>
          </a:p>
          <a:p>
            <a:pPr algn="just">
              <a:lnSpc>
                <a:spcPts val="1800"/>
              </a:lnSpc>
              <a:spcAft>
                <a:spcPts val="0"/>
              </a:spcAft>
            </a:pPr>
            <a:r>
              <a:rPr lang="ru-RU" sz="1200" u="sng" dirty="0">
                <a:solidFill>
                  <a:schemeClr val="accent1"/>
                </a:solidFill>
                <a:latin typeface="+mj-lt"/>
                <a:cs typeface="Times New Roman" panose="02020603050405020304" pitchFamily="18" charset="0"/>
              </a:rPr>
              <a:t>- Федеральный закон от 27 июля 2010 г. № 210-ФЗ «Об организации предоставления государственных и муниципальных услуг» </a:t>
            </a:r>
          </a:p>
          <a:p>
            <a:pPr marL="171450" indent="-171450" algn="just">
              <a:lnSpc>
                <a:spcPts val="1800"/>
              </a:lnSpc>
              <a:spcAft>
                <a:spcPts val="0"/>
              </a:spcAft>
              <a:buFontTx/>
              <a:buChar char="-"/>
            </a:pPr>
            <a:endParaRPr lang="ru-RU" sz="1200" dirty="0">
              <a:solidFill>
                <a:schemeClr val="accent2"/>
              </a:solidFill>
              <a:latin typeface="+mj-lt"/>
              <a:ea typeface="Calibri" panose="020F0502020204030204" pitchFamily="34" charset="0"/>
              <a:cs typeface="Times New Roman" panose="02020603050405020304" pitchFamily="18" charset="0"/>
            </a:endParaRPr>
          </a:p>
          <a:p>
            <a:pPr algn="just">
              <a:lnSpc>
                <a:spcPts val="1800"/>
              </a:lnSpc>
              <a:spcAft>
                <a:spcPts val="0"/>
              </a:spcAft>
            </a:pPr>
            <a:r>
              <a:rPr lang="ru-RU" sz="1200" b="1" dirty="0">
                <a:solidFill>
                  <a:schemeClr val="accent2"/>
                </a:solidFill>
                <a:latin typeface="+mj-lt"/>
                <a:ea typeface="Times New Roman" panose="02020603050405020304" pitchFamily="18" charset="0"/>
                <a:cs typeface="Calibri" panose="020F0502020204030204" pitchFamily="34" charset="0"/>
              </a:rPr>
              <a:t>- </a:t>
            </a:r>
            <a:r>
              <a:rPr lang="ru-RU" sz="1200" dirty="0">
                <a:solidFill>
                  <a:schemeClr val="accent2"/>
                </a:solidFill>
                <a:latin typeface="+mj-lt"/>
                <a:ea typeface="Times New Roman" panose="02020603050405020304" pitchFamily="18" charset="0"/>
                <a:cs typeface="Calibri" panose="020F0502020204030204" pitchFamily="34" charset="0"/>
                <a:hlinkClick r:id="rId2"/>
              </a:rPr>
              <a:t>Указ Президента Российской Федерации от 07 октября 2009 г. № 1124 «Об утверждении положения о порядке принятия гражданами Российской Федерации, являющимися членами казачьих обществ, обязательств по несению государственной или иной службы»</a:t>
            </a:r>
            <a:endParaRPr lang="ru-RU" sz="1200" b="1" dirty="0">
              <a:solidFill>
                <a:schemeClr val="accent2"/>
              </a:solidFill>
              <a:latin typeface="+mj-lt"/>
              <a:ea typeface="Times New Roman" panose="02020603050405020304" pitchFamily="18" charset="0"/>
              <a:cs typeface="Calibri" panose="020F0502020204030204" pitchFamily="34" charset="0"/>
            </a:endParaRPr>
          </a:p>
          <a:p>
            <a:pPr algn="just">
              <a:lnSpc>
                <a:spcPts val="1800"/>
              </a:lnSpc>
              <a:spcAft>
                <a:spcPts val="0"/>
              </a:spcAft>
            </a:pPr>
            <a:r>
              <a:rPr lang="ru-RU" sz="1200" dirty="0">
                <a:solidFill>
                  <a:schemeClr val="accent2"/>
                </a:solidFill>
                <a:latin typeface="+mj-lt"/>
                <a:ea typeface="Times New Roman" panose="02020603050405020304" pitchFamily="18" charset="0"/>
                <a:cs typeface="Calibri" panose="020F0502020204030204" pitchFamily="34" charset="0"/>
              </a:rPr>
              <a:t> </a:t>
            </a:r>
            <a:endParaRPr lang="ru-RU" sz="1200" b="1" dirty="0">
              <a:solidFill>
                <a:schemeClr val="accent2"/>
              </a:solidFill>
              <a:latin typeface="+mj-lt"/>
              <a:ea typeface="Times New Roman" panose="02020603050405020304" pitchFamily="18" charset="0"/>
              <a:cs typeface="Calibri" panose="020F0502020204030204" pitchFamily="34" charset="0"/>
            </a:endParaRPr>
          </a:p>
          <a:p>
            <a:pPr algn="just">
              <a:lnSpc>
                <a:spcPts val="1800"/>
              </a:lnSpc>
              <a:spcAft>
                <a:spcPts val="0"/>
              </a:spcAft>
            </a:pPr>
            <a:r>
              <a:rPr lang="ru-RU" sz="1200" b="1" dirty="0">
                <a:solidFill>
                  <a:schemeClr val="accent2"/>
                </a:solidFill>
                <a:latin typeface="+mj-lt"/>
                <a:ea typeface="Times New Roman" panose="02020603050405020304" pitchFamily="18" charset="0"/>
                <a:cs typeface="Calibri" panose="020F0502020204030204" pitchFamily="34" charset="0"/>
              </a:rPr>
              <a:t>- </a:t>
            </a:r>
            <a:r>
              <a:rPr lang="ru-RU" sz="1200" dirty="0">
                <a:solidFill>
                  <a:schemeClr val="accent2"/>
                </a:solidFill>
                <a:latin typeface="+mj-lt"/>
                <a:ea typeface="Times New Roman" panose="02020603050405020304" pitchFamily="18" charset="0"/>
                <a:cs typeface="Calibri" panose="020F0502020204030204" pitchFamily="34" charset="0"/>
                <a:hlinkClick r:id="rId3"/>
              </a:rPr>
              <a:t>Указ Президента Российской Федерации от 09.08.1995 № 835 «О государственном реестре казачьих обществ в Российской Федерации»</a:t>
            </a:r>
            <a:endParaRPr lang="ru-RU" sz="1200" b="1" dirty="0">
              <a:solidFill>
                <a:schemeClr val="accent2"/>
              </a:solidFill>
              <a:latin typeface="+mj-lt"/>
              <a:ea typeface="Times New Roman" panose="02020603050405020304" pitchFamily="18" charset="0"/>
              <a:cs typeface="Calibri" panose="020F0502020204030204" pitchFamily="34" charset="0"/>
            </a:endParaRPr>
          </a:p>
          <a:p>
            <a:pPr algn="just">
              <a:lnSpc>
                <a:spcPts val="1800"/>
              </a:lnSpc>
              <a:spcAft>
                <a:spcPts val="0"/>
              </a:spcAft>
            </a:pPr>
            <a:r>
              <a:rPr lang="ru-RU" sz="1200" dirty="0">
                <a:solidFill>
                  <a:schemeClr val="accent2"/>
                </a:solidFill>
                <a:latin typeface="+mj-lt"/>
                <a:ea typeface="Times New Roman" panose="02020603050405020304" pitchFamily="18" charset="0"/>
                <a:cs typeface="Calibri" panose="020F0502020204030204" pitchFamily="34" charset="0"/>
              </a:rPr>
              <a:t> </a:t>
            </a:r>
            <a:endParaRPr lang="ru-RU" sz="1200" b="1" dirty="0">
              <a:solidFill>
                <a:schemeClr val="accent2"/>
              </a:solidFill>
              <a:latin typeface="+mj-lt"/>
              <a:ea typeface="Times New Roman" panose="02020603050405020304" pitchFamily="18" charset="0"/>
              <a:cs typeface="Calibri" panose="020F0502020204030204" pitchFamily="34" charset="0"/>
            </a:endParaRPr>
          </a:p>
          <a:p>
            <a:pPr algn="just">
              <a:lnSpc>
                <a:spcPts val="1800"/>
              </a:lnSpc>
              <a:spcAft>
                <a:spcPts val="0"/>
              </a:spcAft>
            </a:pPr>
            <a:r>
              <a:rPr lang="ru-RU" sz="1200" b="1" dirty="0">
                <a:solidFill>
                  <a:schemeClr val="accent2"/>
                </a:solidFill>
                <a:latin typeface="+mj-lt"/>
                <a:ea typeface="Times New Roman" panose="02020603050405020304" pitchFamily="18" charset="0"/>
                <a:cs typeface="Calibri" panose="020F0502020204030204" pitchFamily="34" charset="0"/>
              </a:rPr>
              <a:t>- </a:t>
            </a:r>
            <a:r>
              <a:rPr lang="ru-RU" sz="1200" dirty="0">
                <a:solidFill>
                  <a:schemeClr val="accent2"/>
                </a:solidFill>
                <a:latin typeface="+mj-lt"/>
                <a:ea typeface="Times New Roman" panose="02020603050405020304" pitchFamily="18" charset="0"/>
                <a:cs typeface="Calibri" panose="020F0502020204030204" pitchFamily="34" charset="0"/>
                <a:hlinkClick r:id="rId4"/>
              </a:rPr>
              <a:t>Постановление Правительства Российской Федерации от 26 февраля 2010 г. N 93 О видах государственной или иной службы, к которой привлекаются члены хуторских, станичных, городских, районных (юртовых), окружных (</a:t>
            </a:r>
            <a:r>
              <a:rPr lang="ru-RU" sz="1200" dirty="0" err="1">
                <a:solidFill>
                  <a:schemeClr val="accent2"/>
                </a:solidFill>
                <a:latin typeface="+mj-lt"/>
                <a:ea typeface="Times New Roman" panose="02020603050405020304" pitchFamily="18" charset="0"/>
                <a:cs typeface="Calibri" panose="020F0502020204030204" pitchFamily="34" charset="0"/>
                <a:hlinkClick r:id="rId4"/>
              </a:rPr>
              <a:t>отдельских</a:t>
            </a:r>
            <a:r>
              <a:rPr lang="ru-RU" sz="1200" dirty="0">
                <a:solidFill>
                  <a:schemeClr val="accent2"/>
                </a:solidFill>
                <a:latin typeface="+mj-lt"/>
                <a:ea typeface="Times New Roman" panose="02020603050405020304" pitchFamily="18" charset="0"/>
                <a:cs typeface="Calibri" panose="020F0502020204030204" pitchFamily="34" charset="0"/>
                <a:hlinkClick r:id="rId4"/>
              </a:rPr>
              <a:t>) и войсковых казачьих обществ</a:t>
            </a:r>
            <a:endParaRPr lang="ru-RU" sz="1200" b="1" dirty="0">
              <a:solidFill>
                <a:schemeClr val="accent2"/>
              </a:solidFill>
              <a:latin typeface="+mj-lt"/>
              <a:ea typeface="Times New Roman" panose="02020603050405020304" pitchFamily="18" charset="0"/>
              <a:cs typeface="Calibri" panose="020F0502020204030204" pitchFamily="34" charset="0"/>
            </a:endParaRPr>
          </a:p>
          <a:p>
            <a:pPr algn="just">
              <a:lnSpc>
                <a:spcPts val="1800"/>
              </a:lnSpc>
              <a:spcAft>
                <a:spcPts val="0"/>
              </a:spcAft>
            </a:pPr>
            <a:r>
              <a:rPr lang="ru-RU" sz="1200" dirty="0">
                <a:solidFill>
                  <a:schemeClr val="accent2"/>
                </a:solidFill>
                <a:latin typeface="+mj-lt"/>
                <a:ea typeface="Calibri" panose="020F0502020204030204" pitchFamily="34" charset="0"/>
                <a:cs typeface="Calibri" panose="020F0502020204030204" pitchFamily="34" charset="0"/>
              </a:rPr>
              <a:t> </a:t>
            </a:r>
            <a:endParaRPr lang="ru-RU" sz="1200" dirty="0">
              <a:solidFill>
                <a:schemeClr val="accent2"/>
              </a:solidFill>
              <a:latin typeface="+mj-lt"/>
              <a:ea typeface="Calibri" panose="020F0502020204030204" pitchFamily="34" charset="0"/>
              <a:cs typeface="Times New Roman" panose="02020603050405020304" pitchFamily="18" charset="0"/>
            </a:endParaRPr>
          </a:p>
          <a:p>
            <a:pPr algn="just">
              <a:lnSpc>
                <a:spcPts val="1800"/>
              </a:lnSpc>
              <a:spcAft>
                <a:spcPts val="0"/>
              </a:spcAft>
            </a:pPr>
            <a:r>
              <a:rPr lang="ru-RU" sz="1200" dirty="0">
                <a:solidFill>
                  <a:schemeClr val="accent2"/>
                </a:solidFill>
                <a:latin typeface="+mj-lt"/>
                <a:ea typeface="Calibri" panose="020F0502020204030204" pitchFamily="34" charset="0"/>
                <a:cs typeface="Times New Roman" panose="02020603050405020304" pitchFamily="18" charset="0"/>
              </a:rPr>
              <a:t>- </a:t>
            </a:r>
            <a:r>
              <a:rPr lang="ru-RU" sz="1200" dirty="0">
                <a:solidFill>
                  <a:schemeClr val="accent2"/>
                </a:solidFill>
                <a:latin typeface="+mj-lt"/>
                <a:ea typeface="Calibri" panose="020F0502020204030204" pitchFamily="34" charset="0"/>
                <a:cs typeface="Times New Roman" panose="02020603050405020304" pitchFamily="18" charset="0"/>
                <a:hlinkClick r:id="rId5"/>
              </a:rPr>
              <a:t>П</a:t>
            </a:r>
            <a:r>
              <a:rPr lang="ru-RU" sz="1200" dirty="0">
                <a:solidFill>
                  <a:schemeClr val="accent2"/>
                </a:solidFill>
                <a:latin typeface="+mj-lt"/>
                <a:ea typeface="Calibri" panose="020F0502020204030204" pitchFamily="34" charset="0"/>
                <a:cs typeface="Calibri" panose="020F0502020204030204" pitchFamily="34" charset="0"/>
                <a:hlinkClick r:id="rId5"/>
              </a:rPr>
              <a:t>остановление П</a:t>
            </a:r>
            <a:r>
              <a:rPr lang="ru-RU" sz="1200" dirty="0">
                <a:solidFill>
                  <a:schemeClr val="accent2"/>
                </a:solidFill>
                <a:latin typeface="+mj-lt"/>
                <a:ea typeface="Calibri" panose="020F0502020204030204" pitchFamily="34" charset="0"/>
                <a:cs typeface="Times New Roman" panose="02020603050405020304" pitchFamily="18" charset="0"/>
                <a:hlinkClick r:id="rId5"/>
              </a:rPr>
              <a:t>равительства Российской Федерации</a:t>
            </a:r>
            <a:r>
              <a:rPr lang="ru-RU" sz="1200" dirty="0">
                <a:solidFill>
                  <a:schemeClr val="accent2"/>
                </a:solidFill>
                <a:latin typeface="+mj-lt"/>
                <a:ea typeface="Calibri" panose="020F0502020204030204" pitchFamily="34" charset="0"/>
                <a:cs typeface="Calibri" panose="020F0502020204030204" pitchFamily="34" charset="0"/>
                <a:hlinkClick r:id="rId5"/>
              </a:rPr>
              <a:t> от 8 октября 2009 г. № 806 О порядке привлечения членов казачьих обществ к несению государственной или иной службы и порядке заключения федеральными органами исполнительной власти и (или) их территориальными органами договоров (соглашений) с казачьими обществами</a:t>
            </a:r>
            <a:endParaRPr lang="ru-RU" sz="1200" dirty="0">
              <a:solidFill>
                <a:schemeClr val="accent2"/>
              </a:solidFill>
              <a:latin typeface="+mj-lt"/>
              <a:ea typeface="Calibri" panose="020F0502020204030204" pitchFamily="34" charset="0"/>
              <a:cs typeface="Times New Roman" panose="02020603050405020304" pitchFamily="18" charset="0"/>
            </a:endParaRPr>
          </a:p>
          <a:p>
            <a:pPr algn="just">
              <a:lnSpc>
                <a:spcPts val="1800"/>
              </a:lnSpc>
              <a:spcAft>
                <a:spcPts val="0"/>
              </a:spcAft>
            </a:pPr>
            <a:r>
              <a:rPr lang="ru-RU" sz="1200" dirty="0">
                <a:solidFill>
                  <a:schemeClr val="accent2"/>
                </a:solidFill>
                <a:latin typeface="+mj-lt"/>
                <a:ea typeface="Calibri" panose="020F0502020204030204" pitchFamily="34" charset="0"/>
                <a:cs typeface="Calibri" panose="020F0502020204030204" pitchFamily="34" charset="0"/>
              </a:rPr>
              <a:t> </a:t>
            </a:r>
            <a:endParaRPr lang="ru-RU" sz="1200" dirty="0">
              <a:solidFill>
                <a:schemeClr val="accent2"/>
              </a:solidFill>
              <a:latin typeface="+mj-lt"/>
              <a:ea typeface="Calibri" panose="020F0502020204030204" pitchFamily="34" charset="0"/>
              <a:cs typeface="Times New Roman" panose="02020603050405020304" pitchFamily="18" charset="0"/>
            </a:endParaRPr>
          </a:p>
          <a:p>
            <a:pPr algn="just">
              <a:lnSpc>
                <a:spcPts val="1800"/>
              </a:lnSpc>
              <a:spcAft>
                <a:spcPts val="0"/>
              </a:spcAft>
            </a:pPr>
            <a:r>
              <a:rPr lang="ru-RU" sz="1200" dirty="0">
                <a:solidFill>
                  <a:schemeClr val="accent2"/>
                </a:solidFill>
                <a:latin typeface="+mj-lt"/>
                <a:ea typeface="Calibri" panose="020F0502020204030204" pitchFamily="34" charset="0"/>
                <a:cs typeface="Times New Roman" panose="02020603050405020304" pitchFamily="18" charset="0"/>
              </a:rPr>
              <a:t>- </a:t>
            </a:r>
            <a:r>
              <a:rPr lang="ru-RU" sz="1200" dirty="0">
                <a:solidFill>
                  <a:schemeClr val="accent2"/>
                </a:solidFill>
                <a:latin typeface="+mj-lt"/>
                <a:ea typeface="Calibri" panose="020F0502020204030204" pitchFamily="34" charset="0"/>
                <a:cs typeface="Times New Roman" panose="02020603050405020304" pitchFamily="18" charset="0"/>
                <a:hlinkClick r:id="rId6"/>
              </a:rPr>
              <a:t>А</a:t>
            </a:r>
            <a:r>
              <a:rPr lang="ru-RU" sz="1200" dirty="0">
                <a:solidFill>
                  <a:schemeClr val="accent2"/>
                </a:solidFill>
                <a:latin typeface="+mj-lt"/>
                <a:ea typeface="Calibri" panose="020F0502020204030204" pitchFamily="34" charset="0"/>
                <a:cs typeface="Calibri" panose="020F0502020204030204" pitchFamily="34" charset="0"/>
                <a:hlinkClick r:id="rId6"/>
              </a:rPr>
              <a:t>дминистративный регламент Министерства юстиции Российской федерации по предоставлению государственной услуги по внесению казачьих обществ в государственный реестр казачьих обществ в Российской Федерации, утвержденный Приказом Министерства юстиции Российской Федерации от </a:t>
            </a:r>
            <a:r>
              <a:rPr lang="ru-RU" sz="1200" u="sng" dirty="0">
                <a:solidFill>
                  <a:schemeClr val="accent1"/>
                </a:solidFill>
                <a:latin typeface="+mj-lt"/>
                <a:ea typeface="Calibri" panose="020F0502020204030204" pitchFamily="34" charset="0"/>
                <a:cs typeface="Calibri" panose="020F0502020204030204" pitchFamily="34" charset="0"/>
              </a:rPr>
              <a:t>31.10.2022 № 262</a:t>
            </a:r>
            <a:endParaRPr lang="ru-RU" sz="1200" u="sng" dirty="0">
              <a:solidFill>
                <a:schemeClr val="accent1"/>
              </a:solidFill>
              <a:effectLst/>
              <a:latin typeface="+mj-l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86182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599"/>
            <a:ext cx="8596668" cy="2643555"/>
          </a:xfrm>
        </p:spPr>
        <p:txBody>
          <a:bodyPr>
            <a:normAutofit fontScale="90000"/>
          </a:bodyPr>
          <a:lstStyle/>
          <a:p>
            <a:pPr algn="ctr"/>
            <a:r>
              <a:rPr lang="ru-RU" sz="2700" dirty="0">
                <a:solidFill>
                  <a:schemeClr val="tx1"/>
                </a:solidFill>
              </a:rPr>
              <a:t>Государственная услуга предоставляется Управлением Министерства юстиции Российской Федерации по Республике Хакасия в отношении хуторских, станичных, городских, районных (юртовых) казачьих обществ, члены которых в установленном порядке приняли на себя обязательства по несению государственной или иной службы</a:t>
            </a:r>
            <a:br>
              <a:rPr lang="ru-RU" sz="2700" dirty="0">
                <a:solidFill>
                  <a:schemeClr val="tx1"/>
                </a:solidFill>
              </a:rPr>
            </a:br>
            <a:br>
              <a:rPr lang="ru-RU" sz="2600" dirty="0">
                <a:solidFill>
                  <a:schemeClr val="tx1"/>
                </a:solidFill>
              </a:rPr>
            </a:br>
            <a:br>
              <a:rPr lang="ru-RU" sz="2600" dirty="0">
                <a:solidFill>
                  <a:schemeClr val="tx1"/>
                </a:solidFill>
              </a:rPr>
            </a:br>
            <a:r>
              <a:rPr lang="ru-RU" sz="2700" dirty="0">
                <a:solidFill>
                  <a:schemeClr val="tx1"/>
                </a:solidFill>
              </a:rPr>
              <a:t>Заявителями при предоставлении государственной услуги являются </a:t>
            </a:r>
            <a:r>
              <a:rPr lang="ru-RU" sz="2700" dirty="0">
                <a:solidFill>
                  <a:schemeClr val="accent2">
                    <a:lumMod val="75000"/>
                  </a:schemeClr>
                </a:solidFill>
              </a:rPr>
              <a:t>атаманы казачьих обществ</a:t>
            </a:r>
            <a:br>
              <a:rPr lang="ru-RU" sz="2700" dirty="0">
                <a:solidFill>
                  <a:srgbClr val="00B050"/>
                </a:solidFill>
              </a:rPr>
            </a:br>
            <a:br>
              <a:rPr lang="ru-RU" sz="2700" dirty="0">
                <a:solidFill>
                  <a:srgbClr val="00B050"/>
                </a:solidFill>
              </a:rPr>
            </a:br>
            <a:br>
              <a:rPr lang="ru-RU" sz="2700" dirty="0">
                <a:solidFill>
                  <a:srgbClr val="00B050"/>
                </a:solidFill>
              </a:rPr>
            </a:br>
            <a:r>
              <a:rPr lang="ru-RU" sz="2700" dirty="0">
                <a:solidFill>
                  <a:schemeClr val="tx1"/>
                </a:solidFill>
              </a:rPr>
              <a:t>Предоставление государственной услуги осуществляется без взимания государственной пошлины или иной платы</a:t>
            </a:r>
          </a:p>
        </p:txBody>
      </p:sp>
    </p:spTree>
    <p:extLst>
      <p:ext uri="{BB962C8B-B14F-4D97-AF65-F5344CB8AC3E}">
        <p14:creationId xmlns:p14="http://schemas.microsoft.com/office/powerpoint/2010/main" val="2689862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599"/>
            <a:ext cx="8739228" cy="1333501"/>
          </a:xfrm>
        </p:spPr>
        <p:txBody>
          <a:bodyPr>
            <a:normAutofit fontScale="90000"/>
          </a:bodyPr>
          <a:lstStyle/>
          <a:p>
            <a:pPr algn="ctr"/>
            <a:r>
              <a:rPr lang="ru-RU" sz="2500" b="1" dirty="0">
                <a:solidFill>
                  <a:schemeClr val="tx1">
                    <a:lumMod val="65000"/>
                    <a:lumOff val="35000"/>
                  </a:schemeClr>
                </a:solidFill>
              </a:rPr>
              <a:t>Государственная услуга предоставляется заявителю в соответствии с вариантом предоставления государственной услуги.</a:t>
            </a:r>
            <a:br>
              <a:rPr lang="ru-RU" b="1" dirty="0">
                <a:solidFill>
                  <a:schemeClr val="tx1">
                    <a:lumMod val="65000"/>
                    <a:lumOff val="35000"/>
                  </a:schemeClr>
                </a:solidFill>
              </a:rPr>
            </a:br>
            <a:endParaRPr lang="ru-RU" b="1" dirty="0"/>
          </a:p>
        </p:txBody>
      </p:sp>
      <p:sp>
        <p:nvSpPr>
          <p:cNvPr id="4" name="Прямоугольник 3"/>
          <p:cNvSpPr/>
          <p:nvPr/>
        </p:nvSpPr>
        <p:spPr>
          <a:xfrm>
            <a:off x="852853" y="2417884"/>
            <a:ext cx="8774723" cy="1934308"/>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ru-RU" dirty="0"/>
              <a:t>Вариант предоставления государственной услуги (далее - вариант) определяется в соответствии с </a:t>
            </a:r>
            <a:r>
              <a:rPr lang="ru-RU" dirty="0">
                <a:hlinkClick r:id="rId2" action="ppaction://hlinkfile" tooltip="Таблица 2. Комбинации значений признаков,"/>
              </a:rPr>
              <a:t>таблицей 2</a:t>
            </a:r>
            <a:r>
              <a:rPr lang="ru-RU" dirty="0"/>
              <a:t> приложения N 1 к Административному регламенту, исходя из установленных в </a:t>
            </a:r>
            <a:r>
              <a:rPr lang="ru-RU" dirty="0">
                <a:hlinkClick r:id="rId3" action="ppaction://hlinkfile" tooltip="Таблица 1. Перечень признаков заявителей"/>
              </a:rPr>
              <a:t>таблице 1</a:t>
            </a:r>
            <a:r>
              <a:rPr lang="ru-RU" dirty="0"/>
              <a:t> приложения N 1 к Административному регламенту признаков заявителя, а также по результату предоставления государственной услуги, за предоставлением которой обратился заявитель.</a:t>
            </a:r>
          </a:p>
        </p:txBody>
      </p:sp>
    </p:spTree>
    <p:extLst>
      <p:ext uri="{BB962C8B-B14F-4D97-AF65-F5344CB8AC3E}">
        <p14:creationId xmlns:p14="http://schemas.microsoft.com/office/powerpoint/2010/main" val="2701333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5257" y="477716"/>
            <a:ext cx="8596668" cy="1333500"/>
          </a:xfrm>
        </p:spPr>
        <p:txBody>
          <a:bodyPr>
            <a:normAutofit fontScale="90000"/>
          </a:bodyPr>
          <a:lstStyle/>
          <a:p>
            <a:pPr algn="ctr"/>
            <a:r>
              <a:rPr lang="ru-RU" sz="2200" dirty="0">
                <a:solidFill>
                  <a:schemeClr val="accent2">
                    <a:lumMod val="75000"/>
                  </a:schemeClr>
                </a:solidFill>
              </a:rPr>
              <a:t>Перечень вариантов предоставления государственной услуги Управлением Минюста России по Республике Хакасия </a:t>
            </a:r>
            <a:br>
              <a:rPr lang="ru-RU" sz="2200" dirty="0">
                <a:solidFill>
                  <a:schemeClr val="accent2">
                    <a:lumMod val="75000"/>
                  </a:schemeClr>
                </a:solidFill>
              </a:rPr>
            </a:br>
            <a:br>
              <a:rPr lang="ru-RU" sz="1800" dirty="0">
                <a:solidFill>
                  <a:schemeClr val="accent2">
                    <a:lumMod val="75000"/>
                  </a:schemeClr>
                </a:solidFill>
              </a:rPr>
            </a:br>
            <a:r>
              <a:rPr lang="ru-RU" sz="1800" b="1" dirty="0">
                <a:solidFill>
                  <a:schemeClr val="tx1">
                    <a:lumMod val="65000"/>
                    <a:lumOff val="35000"/>
                  </a:schemeClr>
                </a:solidFill>
              </a:rPr>
              <a:t>Атаманы хуторских, станичных, городских, районных (юртовых) казачьих обществ</a:t>
            </a:r>
            <a:br>
              <a:rPr lang="ru-RU" sz="1600" b="1" dirty="0">
                <a:solidFill>
                  <a:schemeClr val="tx1">
                    <a:lumMod val="65000"/>
                    <a:lumOff val="35000"/>
                  </a:schemeClr>
                </a:solidFill>
              </a:rPr>
            </a:br>
            <a:endParaRPr lang="ru-RU" sz="1600" b="1" dirty="0">
              <a:solidFill>
                <a:schemeClr val="tx1">
                  <a:lumMod val="65000"/>
                  <a:lumOff val="35000"/>
                </a:schemeClr>
              </a:solidFill>
            </a:endParaRPr>
          </a:p>
        </p:txBody>
      </p:sp>
      <p:cxnSp>
        <p:nvCxnSpPr>
          <p:cNvPr id="7" name="Прямая со стрелкой 6"/>
          <p:cNvCxnSpPr/>
          <p:nvPr/>
        </p:nvCxnSpPr>
        <p:spPr>
          <a:xfrm>
            <a:off x="5222632" y="1868365"/>
            <a:ext cx="0" cy="6945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Прямая со стрелкой 8"/>
          <p:cNvCxnSpPr/>
          <p:nvPr/>
        </p:nvCxnSpPr>
        <p:spPr>
          <a:xfrm flipH="1">
            <a:off x="2690447" y="1868365"/>
            <a:ext cx="615463" cy="6374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433146" y="2699239"/>
            <a:ext cx="2074985" cy="1600438"/>
          </a:xfrm>
          <a:prstGeom prst="rect">
            <a:avLst/>
          </a:prstGeom>
          <a:noFill/>
        </p:spPr>
        <p:txBody>
          <a:bodyPr wrap="square" rtlCol="0">
            <a:spAutoFit/>
          </a:bodyPr>
          <a:lstStyle/>
          <a:p>
            <a:pPr algn="ctr"/>
            <a:r>
              <a:rPr lang="ru-RU" sz="1400" b="1" dirty="0"/>
              <a:t>Вариант 2</a:t>
            </a:r>
          </a:p>
          <a:p>
            <a:pPr algn="ctr"/>
            <a:r>
              <a:rPr lang="ru-RU" sz="1400" dirty="0">
                <a:solidFill>
                  <a:schemeClr val="tx1">
                    <a:lumMod val="65000"/>
                    <a:lumOff val="35000"/>
                  </a:schemeClr>
                </a:solidFill>
              </a:rPr>
              <a:t>Внесение </a:t>
            </a:r>
          </a:p>
          <a:p>
            <a:pPr algn="ctr"/>
            <a:r>
              <a:rPr lang="ru-RU" sz="1400" dirty="0">
                <a:solidFill>
                  <a:schemeClr val="tx1">
                    <a:lumMod val="65000"/>
                    <a:lumOff val="35000"/>
                  </a:schemeClr>
                </a:solidFill>
              </a:rPr>
              <a:t>казачьего общества в государственный реестр казачьих обществ в Российской Федерации </a:t>
            </a:r>
          </a:p>
        </p:txBody>
      </p:sp>
      <p:sp>
        <p:nvSpPr>
          <p:cNvPr id="14" name="TextBox 13"/>
          <p:cNvSpPr txBox="1"/>
          <p:nvPr/>
        </p:nvSpPr>
        <p:spPr>
          <a:xfrm>
            <a:off x="4199268" y="2426677"/>
            <a:ext cx="2039815" cy="2308324"/>
          </a:xfrm>
          <a:prstGeom prst="rect">
            <a:avLst/>
          </a:prstGeom>
          <a:noFill/>
        </p:spPr>
        <p:txBody>
          <a:bodyPr wrap="square" rtlCol="0">
            <a:spAutoFit/>
          </a:bodyPr>
          <a:lstStyle/>
          <a:p>
            <a:endParaRPr lang="ru-RU" sz="1400" b="1" dirty="0">
              <a:solidFill>
                <a:schemeClr val="tx1">
                  <a:lumMod val="50000"/>
                  <a:lumOff val="50000"/>
                </a:schemeClr>
              </a:solidFill>
            </a:endParaRPr>
          </a:p>
          <a:p>
            <a:pPr algn="ctr"/>
            <a:r>
              <a:rPr lang="ru-RU" sz="1400" b="1" dirty="0"/>
              <a:t>Вариант4 </a:t>
            </a:r>
          </a:p>
          <a:p>
            <a:pPr algn="ctr"/>
            <a:r>
              <a:rPr lang="ru-RU" sz="1400" b="1" dirty="0">
                <a:solidFill>
                  <a:schemeClr val="tx1">
                    <a:lumMod val="50000"/>
                    <a:lumOff val="50000"/>
                  </a:schemeClr>
                </a:solidFill>
              </a:rPr>
              <a:t>Внесение изменений в сведения государственного реестра казачьих обществ в Российской Федерации </a:t>
            </a:r>
            <a:endParaRPr lang="ru-RU" sz="1400" dirty="0">
              <a:solidFill>
                <a:schemeClr val="tx1">
                  <a:lumMod val="50000"/>
                  <a:lumOff val="50000"/>
                </a:schemeClr>
              </a:solidFill>
            </a:endParaRPr>
          </a:p>
          <a:p>
            <a:r>
              <a:rPr lang="ru-RU" b="1" dirty="0"/>
              <a:t> </a:t>
            </a:r>
            <a:endParaRPr lang="ru-RU" dirty="0"/>
          </a:p>
        </p:txBody>
      </p:sp>
      <p:sp>
        <p:nvSpPr>
          <p:cNvPr id="17" name="TextBox 16"/>
          <p:cNvSpPr txBox="1"/>
          <p:nvPr/>
        </p:nvSpPr>
        <p:spPr>
          <a:xfrm>
            <a:off x="7135899" y="2562957"/>
            <a:ext cx="2416001" cy="2246769"/>
          </a:xfrm>
          <a:prstGeom prst="rect">
            <a:avLst/>
          </a:prstGeom>
          <a:noFill/>
        </p:spPr>
        <p:txBody>
          <a:bodyPr wrap="square" rtlCol="0">
            <a:spAutoFit/>
          </a:bodyPr>
          <a:lstStyle/>
          <a:p>
            <a:pPr algn="ctr"/>
            <a:r>
              <a:rPr lang="ru-RU" sz="1400" b="1" dirty="0"/>
              <a:t>Вариант6</a:t>
            </a:r>
          </a:p>
          <a:p>
            <a:pPr algn="ctr"/>
            <a:r>
              <a:rPr lang="ru-RU" sz="1400" b="1" dirty="0">
                <a:solidFill>
                  <a:schemeClr val="tx1">
                    <a:lumMod val="50000"/>
                    <a:lumOff val="50000"/>
                  </a:schemeClr>
                </a:solidFill>
              </a:rPr>
              <a:t>Исправление допущенных опечаток и (или) ошибок в выданных в результате предоставления государственной услуги документах и (или) созданных реестровых записях</a:t>
            </a:r>
            <a:endParaRPr lang="ru-RU" sz="1400" dirty="0">
              <a:solidFill>
                <a:schemeClr val="tx1">
                  <a:lumMod val="50000"/>
                  <a:lumOff val="50000"/>
                </a:schemeClr>
              </a:solidFill>
            </a:endParaRPr>
          </a:p>
        </p:txBody>
      </p:sp>
      <p:cxnSp>
        <p:nvCxnSpPr>
          <p:cNvPr id="18" name="Прямая со стрелкой 17"/>
          <p:cNvCxnSpPr/>
          <p:nvPr/>
        </p:nvCxnSpPr>
        <p:spPr>
          <a:xfrm>
            <a:off x="7491045" y="1868365"/>
            <a:ext cx="615463" cy="6374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1547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0397" y="100149"/>
            <a:ext cx="9156988" cy="6757851"/>
          </a:xfrm>
        </p:spPr>
        <p:txBody>
          <a:bodyPr>
            <a:normAutofit fontScale="90000"/>
          </a:bodyPr>
          <a:lstStyle/>
          <a:p>
            <a:pPr algn="ctr">
              <a:lnSpc>
                <a:spcPct val="150000"/>
              </a:lnSpc>
            </a:pPr>
            <a:r>
              <a:rPr lang="ru-RU" sz="2000" b="1" dirty="0">
                <a:solidFill>
                  <a:schemeClr val="accent1">
                    <a:lumMod val="75000"/>
                  </a:schemeClr>
                </a:solidFill>
                <a:latin typeface="Times New Roman" panose="02020603050405020304" pitchFamily="18" charset="0"/>
                <a:cs typeface="Times New Roman" panose="02020603050405020304" pitchFamily="18" charset="0"/>
              </a:rPr>
              <a:t>Предоставление государственной услуги в соответствии с вариантом включает в себя следующие административные процедуры:</a:t>
            </a:r>
            <a:br>
              <a:rPr lang="ru-RU" sz="2000" b="1" dirty="0">
                <a:solidFill>
                  <a:schemeClr val="accent1">
                    <a:lumMod val="75000"/>
                  </a:schemeClr>
                </a:solidFill>
                <a:latin typeface="Times New Roman" panose="02020603050405020304" pitchFamily="18" charset="0"/>
                <a:cs typeface="Times New Roman" panose="02020603050405020304" pitchFamily="18" charset="0"/>
              </a:rPr>
            </a:br>
            <a:br>
              <a:rPr lang="ru-RU" sz="2000" b="1" dirty="0">
                <a:solidFill>
                  <a:schemeClr val="accent2"/>
                </a:solidFill>
                <a:latin typeface="Times New Roman" panose="02020603050405020304" pitchFamily="18" charset="0"/>
                <a:cs typeface="Times New Roman" panose="02020603050405020304" pitchFamily="18" charset="0"/>
              </a:rPr>
            </a:br>
            <a:r>
              <a:rPr lang="ru-RU" sz="1600" dirty="0">
                <a:solidFill>
                  <a:schemeClr val="tx1">
                    <a:lumMod val="75000"/>
                    <a:lumOff val="25000"/>
                  </a:schemeClr>
                </a:solidFill>
              </a:rPr>
              <a:t>- прием документов, необходимых для получения государственной услуги;</a:t>
            </a:r>
            <a:br>
              <a:rPr lang="ru-RU" sz="1600" dirty="0">
                <a:solidFill>
                  <a:schemeClr val="tx1">
                    <a:lumMod val="75000"/>
                    <a:lumOff val="25000"/>
                  </a:schemeClr>
                </a:solidFill>
              </a:rPr>
            </a:br>
            <a:r>
              <a:rPr lang="ru-RU" sz="1600" dirty="0">
                <a:solidFill>
                  <a:schemeClr val="tx1">
                    <a:lumMod val="75000"/>
                    <a:lumOff val="25000"/>
                  </a:schemeClr>
                </a:solidFill>
              </a:rPr>
              <a:t>- межведомственное информационное взаимодействие;</a:t>
            </a:r>
            <a:br>
              <a:rPr lang="ru-RU" sz="1600" dirty="0">
                <a:solidFill>
                  <a:schemeClr val="tx1">
                    <a:lumMod val="75000"/>
                    <a:lumOff val="25000"/>
                  </a:schemeClr>
                </a:solidFill>
              </a:rPr>
            </a:br>
            <a:r>
              <a:rPr lang="ru-RU" sz="1600" dirty="0">
                <a:solidFill>
                  <a:schemeClr val="tx1">
                    <a:lumMod val="75000"/>
                    <a:lumOff val="25000"/>
                  </a:schemeClr>
                </a:solidFill>
              </a:rPr>
              <a:t>-приостановление предоставления государственной услуги;</a:t>
            </a:r>
            <a:br>
              <a:rPr lang="ru-RU" sz="1600" dirty="0">
                <a:solidFill>
                  <a:schemeClr val="tx1">
                    <a:lumMod val="75000"/>
                    <a:lumOff val="25000"/>
                  </a:schemeClr>
                </a:solidFill>
              </a:rPr>
            </a:br>
            <a:r>
              <a:rPr lang="ru-RU" sz="1600" dirty="0">
                <a:solidFill>
                  <a:schemeClr val="tx1">
                    <a:lumMod val="75000"/>
                    <a:lumOff val="25000"/>
                  </a:schemeClr>
                </a:solidFill>
              </a:rPr>
              <a:t>- принятие решения о предоставлении (об отказе в предоставлении) государственной услуги;</a:t>
            </a:r>
            <a:br>
              <a:rPr lang="ru-RU" sz="1600" dirty="0">
                <a:solidFill>
                  <a:schemeClr val="tx1">
                    <a:lumMod val="75000"/>
                    <a:lumOff val="25000"/>
                  </a:schemeClr>
                </a:solidFill>
              </a:rPr>
            </a:br>
            <a:r>
              <a:rPr lang="ru-RU" sz="1600" dirty="0">
                <a:solidFill>
                  <a:schemeClr val="tx1">
                    <a:lumMod val="75000"/>
                    <a:lumOff val="25000"/>
                  </a:schemeClr>
                </a:solidFill>
              </a:rPr>
              <a:t>- предоставление результата государственной услуги;</a:t>
            </a:r>
            <a:br>
              <a:rPr lang="ru-RU" sz="1600" dirty="0">
                <a:solidFill>
                  <a:schemeClr val="tx1">
                    <a:lumMod val="75000"/>
                    <a:lumOff val="25000"/>
                  </a:schemeClr>
                </a:solidFill>
              </a:rPr>
            </a:br>
            <a:r>
              <a:rPr lang="ru-RU" sz="1600" dirty="0">
                <a:solidFill>
                  <a:schemeClr val="tx1">
                    <a:lumMod val="75000"/>
                    <a:lumOff val="25000"/>
                  </a:schemeClr>
                </a:solidFill>
              </a:rPr>
              <a:t>- получение дополнительных сведений от заявителя.</a:t>
            </a:r>
            <a:br>
              <a:rPr lang="ru-RU" sz="1600" dirty="0">
                <a:solidFill>
                  <a:schemeClr val="tx1">
                    <a:lumMod val="75000"/>
                    <a:lumOff val="25000"/>
                  </a:schemeClr>
                </a:solidFill>
              </a:rPr>
            </a:br>
            <a:r>
              <a:rPr lang="ru-RU" sz="1200" b="1" dirty="0"/>
              <a:t> </a:t>
            </a:r>
            <a:br>
              <a:rPr lang="ru-RU" sz="1200" b="1" dirty="0"/>
            </a:br>
            <a:br>
              <a:rPr lang="ru-RU" sz="1200" b="1" dirty="0"/>
            </a:br>
            <a:br>
              <a:rPr lang="ru-RU" sz="1200" b="1" dirty="0"/>
            </a:br>
            <a:br>
              <a:rPr lang="ru-RU" sz="1200" b="1" dirty="0"/>
            </a:br>
            <a:br>
              <a:rPr lang="ru-RU" sz="1200" b="1" dirty="0"/>
            </a:br>
            <a:r>
              <a:rPr lang="ru-RU" sz="1800" b="1" dirty="0">
                <a:solidFill>
                  <a:schemeClr val="tx1"/>
                </a:solidFill>
              </a:rPr>
              <a:t>Максимальный срок предоставления государственной услуги не может превышать</a:t>
            </a:r>
            <a:br>
              <a:rPr lang="ru-RU" sz="1800" b="1" dirty="0">
                <a:solidFill>
                  <a:schemeClr val="tx1"/>
                </a:solidFill>
              </a:rPr>
            </a:br>
            <a:r>
              <a:rPr lang="ru-RU" sz="1800" b="1" dirty="0">
                <a:solidFill>
                  <a:schemeClr val="tx1"/>
                </a:solidFill>
              </a:rPr>
              <a:t> 30 календарных дней.</a:t>
            </a:r>
            <a:br>
              <a:rPr lang="ru-RU" sz="1800" b="1" dirty="0">
                <a:solidFill>
                  <a:schemeClr val="tx1"/>
                </a:solidFill>
              </a:rPr>
            </a:br>
            <a:br>
              <a:rPr lang="ru-RU" sz="1200" b="1" dirty="0"/>
            </a:br>
            <a:endParaRPr lang="ru-RU" sz="1600" dirty="0">
              <a:solidFill>
                <a:schemeClr val="tx1"/>
              </a:solidFill>
            </a:endParaRPr>
          </a:p>
        </p:txBody>
      </p:sp>
    </p:spTree>
    <p:extLst>
      <p:ext uri="{BB962C8B-B14F-4D97-AF65-F5344CB8AC3E}">
        <p14:creationId xmlns:p14="http://schemas.microsoft.com/office/powerpoint/2010/main" val="23890413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9502" y="634299"/>
            <a:ext cx="8686800" cy="5743111"/>
          </a:xfrm>
          <a:prstGeom prst="rect">
            <a:avLst/>
          </a:prstGeom>
        </p:spPr>
        <p:txBody>
          <a:bodyPr wrap="square">
            <a:spAutoFit/>
          </a:bodyPr>
          <a:lstStyle/>
          <a:p>
            <a:pPr indent="342265" algn="ctr">
              <a:lnSpc>
                <a:spcPct val="107000"/>
              </a:lnSpc>
              <a:spcAft>
                <a:spcPts val="0"/>
              </a:spcAft>
            </a:pPr>
            <a:r>
              <a:rPr lang="ru-RU" sz="2000" b="1" dirty="0">
                <a:solidFill>
                  <a:schemeClr val="accent1">
                    <a:lumMod val="50000"/>
                  </a:schemeClr>
                </a:solidFill>
                <a:latin typeface="Trebuchet MS" panose="020B0603020202020204" pitchFamily="34" charset="0"/>
                <a:ea typeface="Calibri" panose="020F0502020204030204" pitchFamily="34" charset="0"/>
                <a:cs typeface="Calibri" panose="020F0502020204030204" pitchFamily="34" charset="0"/>
              </a:rPr>
              <a:t>Для внесения казачьего общества в государственный реестр заявитель предоставляет следующие документы:</a:t>
            </a:r>
            <a:endParaRPr lang="ru-RU" sz="2000" b="1" dirty="0">
              <a:solidFill>
                <a:schemeClr val="accent1">
                  <a:lumMod val="50000"/>
                </a:schemeClr>
              </a:solidFill>
              <a:latin typeface="Trebuchet MS" panose="020B0603020202020204" pitchFamily="34" charset="0"/>
              <a:ea typeface="Calibri" panose="020F0502020204030204" pitchFamily="34" charset="0"/>
              <a:cs typeface="Times New Roman" panose="02020603050405020304" pitchFamily="18" charset="0"/>
            </a:endParaRPr>
          </a:p>
          <a:p>
            <a:pPr indent="342265" algn="ctr">
              <a:lnSpc>
                <a:spcPct val="107000"/>
              </a:lnSpc>
              <a:spcAft>
                <a:spcPts val="0"/>
              </a:spcAft>
            </a:pPr>
            <a:r>
              <a:rPr lang="ru-RU" sz="2000" dirty="0">
                <a:latin typeface="Calibri" panose="020F0502020204030204" pitchFamily="34" charset="0"/>
                <a:ea typeface="Calibri" panose="020F0502020204030204" pitchFamily="34" charset="0"/>
                <a:cs typeface="Calibri" panose="020F0502020204030204" pitchFamily="34" charset="0"/>
              </a:rPr>
              <a:t> </a:t>
            </a:r>
            <a:endParaRPr lang="ru-RU" sz="2000" dirty="0">
              <a:latin typeface="Calibri" panose="020F0502020204030204" pitchFamily="34" charset="0"/>
              <a:ea typeface="Calibri" panose="020F0502020204030204" pitchFamily="34" charset="0"/>
              <a:cs typeface="Times New Roman" panose="02020603050405020304" pitchFamily="18" charset="0"/>
            </a:endParaRPr>
          </a:p>
          <a:p>
            <a:r>
              <a:rPr lang="ru-RU" sz="1600" dirty="0"/>
              <a:t>- заявление о внесении казачьего общества в государственный реестр по форме N ГРКО01 (далее - заявление по форме N ГРКО01) (приводится в </a:t>
            </a:r>
            <a:r>
              <a:rPr lang="ru-RU" sz="1600" dirty="0">
                <a:hlinkClick r:id="rId2" action="ppaction://hlinkfile" tooltip="                                 Заявление"/>
              </a:rPr>
              <a:t>приложении N 2</a:t>
            </a:r>
            <a:r>
              <a:rPr lang="ru-RU" sz="1600" dirty="0"/>
              <a:t> к Административному регламенту);</a:t>
            </a:r>
          </a:p>
          <a:p>
            <a:r>
              <a:rPr lang="ru-RU" sz="1600" dirty="0"/>
              <a:t>- устав казачьего общества, принятый высшим органом управления казачьего общества и утвержденный в установленном порядке;</a:t>
            </a:r>
          </a:p>
          <a:p>
            <a:r>
              <a:rPr lang="ru-RU" sz="1600" dirty="0"/>
              <a:t>- заверенная заявителем копия решения высшего органа управления казачьего общества о ходатайстве о внесении данного казачьего общества в государственный реестр;</a:t>
            </a:r>
          </a:p>
          <a:p>
            <a:r>
              <a:rPr lang="ru-RU" sz="1600" dirty="0"/>
              <a:t>- заверенная заявителем копия решения высшего органа управления казачьего общества или заверенные заявителем копии решений высших органов управления казачьих обществ, входящих в состав данного казачьего общества, о принятии на себя членами указанных казачьих обществ обязательств по несению государственной или иной службы;</a:t>
            </a:r>
          </a:p>
          <a:p>
            <a:r>
              <a:rPr lang="ru-RU" sz="1600" dirty="0"/>
              <a:t>- список членов хуторского, станичного, городского казачьего общества, принявших на себя обязательства по несению государственной или иной службы (представляется в виде заполненного </a:t>
            </a:r>
            <a:r>
              <a:rPr lang="ru-RU" sz="1600" dirty="0">
                <a:hlinkClick r:id="rId3" action="ppaction://hlinkfile" tooltip="           Сведения о членах хуторского, станичного, городского"/>
              </a:rPr>
              <a:t>листа А</a:t>
            </a:r>
            <a:r>
              <a:rPr lang="ru-RU" sz="1600" dirty="0"/>
              <a:t> заявления по форме N ГРКО01);</a:t>
            </a:r>
          </a:p>
          <a:p>
            <a:r>
              <a:rPr lang="ru-RU" sz="1600" dirty="0"/>
              <a:t>- заверенные заявителем копии решений высших органов управления казачьих обществ о вхождении в состав данного казачьего общества;</a:t>
            </a:r>
          </a:p>
          <a:p>
            <a:pPr algn="just">
              <a:lnSpc>
                <a:spcPts val="1800"/>
              </a:lnSpc>
              <a:spcAft>
                <a:spcPts val="0"/>
              </a:spcAft>
            </a:pPr>
            <a:r>
              <a:rPr lang="ru-RU" sz="1600" dirty="0">
                <a:latin typeface="Calibri" panose="020F0502020204030204" pitchFamily="34" charset="0"/>
                <a:ea typeface="Calibri" panose="020F0502020204030204" pitchFamily="34" charset="0"/>
                <a:cs typeface="Times New Roman" panose="02020603050405020304" pitchFamily="18" charset="0"/>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17605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58283" y="536331"/>
            <a:ext cx="8930840" cy="3296287"/>
          </a:xfrm>
          <a:prstGeom prst="rect">
            <a:avLst/>
          </a:prstGeom>
        </p:spPr>
        <p:txBody>
          <a:bodyPr wrap="square">
            <a:spAutoFit/>
          </a:bodyPr>
          <a:lstStyle/>
          <a:p>
            <a:pPr indent="342900" algn="ctr">
              <a:lnSpc>
                <a:spcPct val="107000"/>
              </a:lnSpc>
              <a:spcAft>
                <a:spcPts val="0"/>
              </a:spcAft>
            </a:pPr>
            <a:r>
              <a:rPr lang="ru-RU" sz="1600" b="1" dirty="0">
                <a:solidFill>
                  <a:schemeClr val="accent1">
                    <a:lumMod val="50000"/>
                  </a:schemeClr>
                </a:solidFill>
                <a:latin typeface="Trebuchet MS" panose="020B0603020202020204" pitchFamily="34" charset="0"/>
                <a:ea typeface="Calibri" panose="020F0502020204030204" pitchFamily="34" charset="0"/>
                <a:cs typeface="Calibri" panose="020F0502020204030204" pitchFamily="34" charset="0"/>
              </a:rPr>
              <a:t>Для внесения изменений в сведения государственного реестра заявитель предоставляет следующие документы :</a:t>
            </a:r>
            <a:endParaRPr lang="ru-RU" sz="1600" b="1" dirty="0">
              <a:solidFill>
                <a:schemeClr val="accent1">
                  <a:lumMod val="50000"/>
                </a:schemeClr>
              </a:solidFill>
              <a:latin typeface="Trebuchet MS" panose="020B0603020202020204" pitchFamily="34" charset="0"/>
              <a:ea typeface="Calibri" panose="020F0502020204030204" pitchFamily="34" charset="0"/>
              <a:cs typeface="Times New Roman" panose="02020603050405020304" pitchFamily="18" charset="0"/>
            </a:endParaRPr>
          </a:p>
          <a:p>
            <a:pPr indent="342900" algn="ctr">
              <a:lnSpc>
                <a:spcPct val="107000"/>
              </a:lnSpc>
              <a:spcAft>
                <a:spcPts val="0"/>
              </a:spcAft>
            </a:pPr>
            <a:r>
              <a:rPr lang="ru-RU" sz="2800" dirty="0">
                <a:solidFill>
                  <a:srgbClr val="00B050"/>
                </a:solidFill>
                <a:latin typeface="Calibri" panose="020F0502020204030204" pitchFamily="34" charset="0"/>
                <a:ea typeface="Calibri" panose="020F0502020204030204" pitchFamily="34" charset="0"/>
                <a:cs typeface="Calibri" panose="020F0502020204030204" pitchFamily="34" charset="0"/>
              </a:rPr>
              <a:t> </a:t>
            </a:r>
            <a:endParaRPr lang="ru-RU" sz="1200" dirty="0">
              <a:solidFill>
                <a:srgbClr val="00B050"/>
              </a:solidFill>
              <a:latin typeface="Calibri" panose="020F0502020204030204" pitchFamily="34" charset="0"/>
              <a:ea typeface="Calibri" panose="020F0502020204030204" pitchFamily="34" charset="0"/>
              <a:cs typeface="Times New Roman" panose="02020603050405020304" pitchFamily="18" charset="0"/>
            </a:endParaRPr>
          </a:p>
          <a:p>
            <a:r>
              <a:rPr lang="ru-RU" sz="1600" dirty="0"/>
              <a:t>- заявление о внесении изменений в сведения государственного реестра по форме N ГРКО02 (далее - заявление по форме N ГРКО02) (приводится в </a:t>
            </a:r>
            <a:r>
              <a:rPr lang="ru-RU" sz="1600" dirty="0">
                <a:hlinkClick r:id="rId2" action="ppaction://hlinkfile" tooltip="                                 Заявление"/>
              </a:rPr>
              <a:t>приложении N 3</a:t>
            </a:r>
            <a:r>
              <a:rPr lang="ru-RU" sz="1600" dirty="0"/>
              <a:t> к Административному регламенту);</a:t>
            </a:r>
          </a:p>
          <a:p>
            <a:r>
              <a:rPr lang="ru-RU" sz="1600" dirty="0"/>
              <a:t>- устав казачьего общества, принятый высшим органом управления казачьего общества и утвержденный в установленном порядке;</a:t>
            </a:r>
          </a:p>
          <a:p>
            <a:r>
              <a:rPr lang="ru-RU" sz="1600" dirty="0"/>
              <a:t>- заверенная заявителем копия решения высшего органа управления казачьего общества о ходатайстве о внесении изменений в сведения государственного реестра;</a:t>
            </a:r>
          </a:p>
          <a:p>
            <a:r>
              <a:rPr lang="ru-RU" sz="1600" dirty="0"/>
              <a:t>- заверенные заявителем копии решений высших органов управления казачьих обществ о вхождении в состав данного казачьего общества.</a:t>
            </a:r>
          </a:p>
        </p:txBody>
      </p:sp>
      <p:sp>
        <p:nvSpPr>
          <p:cNvPr id="3" name="TextBox 2"/>
          <p:cNvSpPr txBox="1"/>
          <p:nvPr/>
        </p:nvSpPr>
        <p:spPr>
          <a:xfrm>
            <a:off x="615462" y="4220307"/>
            <a:ext cx="9267092" cy="1600438"/>
          </a:xfrm>
          <a:prstGeom prst="rect">
            <a:avLst/>
          </a:prstGeom>
          <a:noFill/>
        </p:spPr>
        <p:txBody>
          <a:bodyPr wrap="square" rtlCol="0">
            <a:spAutoFit/>
          </a:bodyPr>
          <a:lstStyle/>
          <a:p>
            <a:r>
              <a:rPr lang="ru-RU" sz="1400" dirty="0">
                <a:solidFill>
                  <a:schemeClr val="accent1">
                    <a:lumMod val="50000"/>
                  </a:schemeClr>
                </a:solidFill>
              </a:rPr>
              <a:t>Для исправления допущенных опечаток и (или) ошибок в выданных в результате предоставления государственной услуги документах и (или) созданных реестровых записях </a:t>
            </a:r>
            <a:r>
              <a:rPr lang="ru-RU" sz="1400" dirty="0"/>
              <a:t>заявитель представляет лично либо передает в виде почтового отправления с описью вложения или в форме электронного документа с использованием информационно-телекоммуникационных сетей общего пользования, в том числе сети "Интернет", заявление об исправлении допущенных опечаток и (или) ошибок в выданных в результате предоставления государственной услуги документах, которое составляется в произвольной форме (далее - заявление об исправлении ошибок).</a:t>
            </a:r>
          </a:p>
        </p:txBody>
      </p:sp>
    </p:spTree>
    <p:extLst>
      <p:ext uri="{BB962C8B-B14F-4D97-AF65-F5344CB8AC3E}">
        <p14:creationId xmlns:p14="http://schemas.microsoft.com/office/powerpoint/2010/main" val="249569220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MING" val="|1.5"/>
</p:tagLst>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Аспект">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спект">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1284</TotalTime>
  <Words>1669</Words>
  <Application>Microsoft Office PowerPoint</Application>
  <PresentationFormat>Широкоэкранный</PresentationFormat>
  <Paragraphs>91</Paragraphs>
  <Slides>12</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12</vt:i4>
      </vt:variant>
    </vt:vector>
  </HeadingPairs>
  <TitlesOfParts>
    <vt:vector size="18" baseType="lpstr">
      <vt:lpstr>Arial</vt:lpstr>
      <vt:lpstr>Calibri</vt:lpstr>
      <vt:lpstr>Times New Roman</vt:lpstr>
      <vt:lpstr>Trebuchet MS</vt:lpstr>
      <vt:lpstr>Wingdings 3</vt:lpstr>
      <vt:lpstr>Аспект</vt:lpstr>
      <vt:lpstr>      Предоставление государственной услуги по внесению казачьих обществ в государственный реестр казачьих обществ в Российской Федерации  Внесение казачьих обществ в Государственный реестр казачьих обществ в Российской Федерации </vt:lpstr>
      <vt:lpstr>Презентация PowerPoint</vt:lpstr>
      <vt:lpstr>Презентация PowerPoint</vt:lpstr>
      <vt:lpstr>Государственная услуга предоставляется Управлением Министерства юстиции Российской Федерации по Республике Хакасия в отношении хуторских, станичных, городских, районных (юртовых) казачьих обществ, члены которых в установленном порядке приняли на себя обязательства по несению государственной или иной службы   Заявителями при предоставлении государственной услуги являются атаманы казачьих обществ   Предоставление государственной услуги осуществляется без взимания государственной пошлины или иной платы</vt:lpstr>
      <vt:lpstr>Государственная услуга предоставляется заявителю в соответствии с вариантом предоставления государственной услуги. </vt:lpstr>
      <vt:lpstr>Перечень вариантов предоставления государственной услуги Управлением Минюста России по Республике Хакасия   Атаманы хуторских, станичных, городских, районных (юртовых) казачьих обществ </vt:lpstr>
      <vt:lpstr>Предоставление государственной услуги в соответствии с вариантом включает в себя следующие административные процедуры:  - прием документов, необходимых для получения государственной услуги; - межведомственное информационное взаимодействие; -приостановление предоставления государственной услуги; - принятие решения о предоставлении (об отказе в предоставлении) государственной услуги; - предоставление результата государственной услуги; - получение дополнительных сведений от заявителя.       Максимальный срок предоставления государственной услуги не может превышать  30 календарных дней.  </vt:lpstr>
      <vt:lpstr>Презентация PowerPoint</vt:lpstr>
      <vt:lpstr>Презентация PowerPoint</vt:lpstr>
      <vt:lpstr>По собственной инициативе для предоставления государственной услуги заявитель представляет лично либо передает в виде почтового отправления с описью вложения или в форме электронных документов с использованием информационно-телекоммуникационных сетей общего пользования, в том числе сети "Интернет", включая Единый портал: </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Ольга Сипкина</dc:creator>
  <cp:lastModifiedBy>Анастасия Чарыкова</cp:lastModifiedBy>
  <cp:revision>62</cp:revision>
  <cp:lastPrinted>2020-02-06T04:20:37Z</cp:lastPrinted>
  <dcterms:created xsi:type="dcterms:W3CDTF">2020-02-05T06:23:09Z</dcterms:created>
  <dcterms:modified xsi:type="dcterms:W3CDTF">2026-02-02T03:56:40Z</dcterms:modified>
</cp:coreProperties>
</file>