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comments/comment1.xml" ContentType="application/vnd.openxmlformats-officedocument.presentationml.comment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4328" r:id="rId1"/>
  </p:sldMasterIdLst>
  <p:notesMasterIdLst>
    <p:notesMasterId r:id="rId22"/>
  </p:notesMasterIdLst>
  <p:sldIdLst>
    <p:sldId id="257" r:id="rId2"/>
    <p:sldId id="284" r:id="rId3"/>
    <p:sldId id="266" r:id="rId4"/>
    <p:sldId id="269" r:id="rId5"/>
    <p:sldId id="288" r:id="rId6"/>
    <p:sldId id="289" r:id="rId7"/>
    <p:sldId id="291" r:id="rId8"/>
    <p:sldId id="290" r:id="rId9"/>
    <p:sldId id="285" r:id="rId10"/>
    <p:sldId id="270" r:id="rId11"/>
    <p:sldId id="271" r:id="rId12"/>
    <p:sldId id="275" r:id="rId13"/>
    <p:sldId id="273" r:id="rId14"/>
    <p:sldId id="276" r:id="rId15"/>
    <p:sldId id="277" r:id="rId16"/>
    <p:sldId id="287" r:id="rId17"/>
    <p:sldId id="281" r:id="rId18"/>
    <p:sldId id="293" r:id="rId19"/>
    <p:sldId id="282" r:id="rId20"/>
    <p:sldId id="292" r:id="rId21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Ольга Сипкина" initials="ОС" lastIdx="3" clrIdx="0">
    <p:extLst>
      <p:ext uri="{19B8F6BF-5375-455C-9EA6-DF929625EA0E}">
        <p15:presenceInfo xmlns:p15="http://schemas.microsoft.com/office/powerpoint/2012/main" userId="S-1-5-21-990513066-788589631-38738865-112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3" autoAdjust="0"/>
    <p:restoredTop sz="94667" autoAdjust="0"/>
  </p:normalViewPr>
  <p:slideViewPr>
    <p:cSldViewPr snapToGrid="0">
      <p:cViewPr varScale="1">
        <p:scale>
          <a:sx n="105" d="100"/>
          <a:sy n="105" d="100"/>
        </p:scale>
        <p:origin x="71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2-05T15:41:10.622" idx="3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3BF628-F942-40CB-951D-DFB69077E908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C22E8E-ED7C-4C5D-A2CE-72B0A4911E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6177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C22E8E-ED7C-4C5D-A2CE-72B0A4911E21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77958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C22E8E-ED7C-4C5D-A2CE-72B0A4911E21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81528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C257C-D2BE-4AF2-B4BE-AAD4456EC452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F8012-B76E-412B-9D9A-C576FF3FAA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3519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C257C-D2BE-4AF2-B4BE-AAD4456EC452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F8012-B76E-412B-9D9A-C576FF3FAA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5465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C257C-D2BE-4AF2-B4BE-AAD4456EC452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F8012-B76E-412B-9D9A-C576FF3FAAC2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226625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C257C-D2BE-4AF2-B4BE-AAD4456EC452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F8012-B76E-412B-9D9A-C576FF3FAA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89900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C257C-D2BE-4AF2-B4BE-AAD4456EC452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F8012-B76E-412B-9D9A-C576FF3FAAC2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948490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C257C-D2BE-4AF2-B4BE-AAD4456EC452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F8012-B76E-412B-9D9A-C576FF3FAA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89019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C257C-D2BE-4AF2-B4BE-AAD4456EC452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F8012-B76E-412B-9D9A-C576FF3FAA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85695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C257C-D2BE-4AF2-B4BE-AAD4456EC452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F8012-B76E-412B-9D9A-C576FF3FAA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8537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C257C-D2BE-4AF2-B4BE-AAD4456EC452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F8012-B76E-412B-9D9A-C576FF3FAA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7510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C257C-D2BE-4AF2-B4BE-AAD4456EC452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F8012-B76E-412B-9D9A-C576FF3FAA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1765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C257C-D2BE-4AF2-B4BE-AAD4456EC452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F8012-B76E-412B-9D9A-C576FF3FAA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5918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C257C-D2BE-4AF2-B4BE-AAD4456EC452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F8012-B76E-412B-9D9A-C576FF3FAA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1454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C257C-D2BE-4AF2-B4BE-AAD4456EC452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F8012-B76E-412B-9D9A-C576FF3FAA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687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C257C-D2BE-4AF2-B4BE-AAD4456EC452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F8012-B76E-412B-9D9A-C576FF3FAA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3422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C257C-D2BE-4AF2-B4BE-AAD4456EC452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F8012-B76E-412B-9D9A-C576FF3FAA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9658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C257C-D2BE-4AF2-B4BE-AAD4456EC452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F8012-B76E-412B-9D9A-C576FF3FAA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0318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C257C-D2BE-4AF2-B4BE-AAD4456EC452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6DF8012-B76E-412B-9D9A-C576FF3FAA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8628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9" r:id="rId1"/>
    <p:sldLayoutId id="2147484330" r:id="rId2"/>
    <p:sldLayoutId id="2147484331" r:id="rId3"/>
    <p:sldLayoutId id="2147484332" r:id="rId4"/>
    <p:sldLayoutId id="2147484333" r:id="rId5"/>
    <p:sldLayoutId id="2147484334" r:id="rId6"/>
    <p:sldLayoutId id="2147484335" r:id="rId7"/>
    <p:sldLayoutId id="2147484336" r:id="rId8"/>
    <p:sldLayoutId id="2147484337" r:id="rId9"/>
    <p:sldLayoutId id="2147484338" r:id="rId10"/>
    <p:sldLayoutId id="2147484339" r:id="rId11"/>
    <p:sldLayoutId id="2147484340" r:id="rId12"/>
    <p:sldLayoutId id="2147484341" r:id="rId13"/>
    <p:sldLayoutId id="2147484342" r:id="rId14"/>
    <p:sldLayoutId id="2147484343" r:id="rId15"/>
    <p:sldLayoutId id="214748434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to19.minjust.ru/sites/default/files/zayavlenie_priznanie_iopu_dlya_zapolneniya.rtf" TargetMode="Externa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nsultant.ru/document/cons_doc_LAW_430798/c636e9e3f78b8f4037a91e77a180ff794721bf69/#dst100126" TargetMode="Externa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ru19@minjust.gov.ru" TargetMode="External"/><Relationship Id="rId2" Type="http://schemas.openxmlformats.org/officeDocument/2006/relationships/hyperlink" Target="http://to19.minjust.gov.ru/" TargetMode="Externa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pravo.minjust.ru:8080/bigs/portal.html#id=70DC1181-35C3-434B-9D39-C7A1180F227B" TargetMode="External"/><Relationship Id="rId2" Type="http://schemas.openxmlformats.org/officeDocument/2006/relationships/hyperlink" Target="http://pravo.minjust.ru:8080/bigs/portal.html#id=3658A2F0-13F2-4925-A536-3EF779CFF4CC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pravo.minjust.ru:8080/bigs/portal.html#id=B075B5E7-5BD1-466B-8959-2599CC1FF6CF" TargetMode="External"/><Relationship Id="rId5" Type="http://schemas.openxmlformats.org/officeDocument/2006/relationships/hyperlink" Target="http://pravo.minjust.ru:8080/bigs/portal.html#id=DAF1B240-3A35-4EE5-9C24-59B436C97593" TargetMode="External"/><Relationship Id="rId4" Type="http://schemas.openxmlformats.org/officeDocument/2006/relationships/hyperlink" Target="http://pravo.minjust.ru:8080/bigs/portal.html#id=6FF02CE8-D9A7-41EA-A440-DBBE7EC18845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nsultant.ru/document/cons_doc_LAW_430798/d9d21154fd3286baf1f0fea8da2cb1596816670e/#dst100949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AEF1C2-7682-4331-A710-9DA9FF244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-16139"/>
            <a:ext cx="12363451" cy="7261000"/>
          </a:xfr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br>
              <a:rPr lang="ru-RU" dirty="0">
                <a:solidFill>
                  <a:schemeClr val="accent2"/>
                </a:solidFill>
              </a:rPr>
            </a:br>
            <a:br>
              <a:rPr lang="ru-RU" dirty="0">
                <a:solidFill>
                  <a:schemeClr val="accent2"/>
                </a:solidFill>
              </a:rPr>
            </a:br>
            <a:br>
              <a:rPr lang="ru-RU" dirty="0">
                <a:solidFill>
                  <a:schemeClr val="accent2"/>
                </a:solidFill>
              </a:rPr>
            </a:br>
            <a:br>
              <a:rPr lang="ru-RU" dirty="0">
                <a:solidFill>
                  <a:schemeClr val="accent2"/>
                </a:solidFill>
              </a:rPr>
            </a:br>
            <a:br>
              <a:rPr lang="ru-RU" dirty="0">
                <a:solidFill>
                  <a:schemeClr val="accent2"/>
                </a:solidFill>
              </a:rPr>
            </a:br>
            <a:br>
              <a:rPr lang="ru-RU" dirty="0">
                <a:solidFill>
                  <a:schemeClr val="accent2"/>
                </a:solidFill>
              </a:rPr>
            </a:br>
            <a:br>
              <a:rPr lang="ru-RU" dirty="0">
                <a:solidFill>
                  <a:schemeClr val="accent2"/>
                </a:solidFill>
              </a:rPr>
            </a:br>
            <a:r>
              <a:rPr lang="ru-RU" sz="3000" dirty="0">
                <a:solidFill>
                  <a:schemeClr val="accent1">
                    <a:lumMod val="50000"/>
                  </a:schemeClr>
                </a:solidFill>
              </a:rPr>
              <a:t>Предоставление государственной услуги по принятию решения о признании социально ориентированной некоммерческой организации исполнителем общественно полезных услуг </a:t>
            </a:r>
            <a:br>
              <a:rPr lang="ru-RU" sz="30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3000" dirty="0">
                <a:solidFill>
                  <a:schemeClr val="tx1"/>
                </a:solidFill>
              </a:rPr>
              <a:t> </a:t>
            </a:r>
            <a:endParaRPr lang="ru-RU" sz="3000" dirty="0">
              <a:solidFill>
                <a:schemeClr val="accent2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CE4C69B-7D09-4B4F-9F1C-6502FD3359A2}"/>
              </a:ext>
            </a:extLst>
          </p:cNvPr>
          <p:cNvSpPr/>
          <p:nvPr/>
        </p:nvSpPr>
        <p:spPr>
          <a:xfrm>
            <a:off x="0" y="6224954"/>
            <a:ext cx="12715538" cy="20222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370F2805-B06B-48C5-BCD2-65E2DBB4D3EC}"/>
              </a:ext>
            </a:extLst>
          </p:cNvPr>
          <p:cNvSpPr/>
          <p:nvPr/>
        </p:nvSpPr>
        <p:spPr>
          <a:xfrm>
            <a:off x="0" y="6427176"/>
            <a:ext cx="12715538" cy="817685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855"/>
          <a:stretch/>
        </p:blipFill>
        <p:spPr>
          <a:xfrm>
            <a:off x="3959352" y="571499"/>
            <a:ext cx="7772463" cy="2646485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B233D61-3D50-410C-92E0-C639AD593F3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94702" y="496714"/>
            <a:ext cx="2633700" cy="253615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220933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2860"/>
    </mc:Choice>
    <mc:Fallback xmlns="">
      <p:transition advTm="286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15458" y="1297537"/>
            <a:ext cx="8552985" cy="40915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latin typeface="Trebuchet MS" panose="020B0603020202020204" pitchFamily="34" charset="0"/>
                <a:cs typeface="Times New Roman" panose="02020603050405020304" pitchFamily="18" charset="0"/>
              </a:rPr>
              <a:t>Некоммерческая организация - исполнитель общественно полезных услуг – это социально ориентированная некоммерческая организация (далее - СО НКО), которая не выполняет функции иностранного агента, не имеет задолженностей по налогам и сборам, иным предусмотренным законодательством Российской Федерации обязательным платежам и соответствует одному из следующих требований:</a:t>
            </a:r>
          </a:p>
          <a:p>
            <a:r>
              <a:rPr lang="ru-RU" sz="1600" b="1" dirty="0">
                <a:latin typeface="Trebuchet MS" panose="020B0603020202020204" pitchFamily="34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1600" dirty="0">
                <a:latin typeface="Trebuchet MS" panose="020B0603020202020204" pitchFamily="34" charset="0"/>
                <a:cs typeface="Times New Roman" panose="02020603050405020304" pitchFamily="18" charset="0"/>
              </a:rPr>
              <a:t>- оказание на протяжении не менее чем одного года общественно полезных услуг надлежащего качества;</a:t>
            </a:r>
          </a:p>
          <a:p>
            <a:endParaRPr lang="ru-RU" sz="1600" dirty="0">
              <a:latin typeface="Trebuchet MS" panose="020B0603020202020204" pitchFamily="34" charset="0"/>
              <a:cs typeface="Times New Roman" panose="02020603050405020304" pitchFamily="18" charset="0"/>
            </a:endParaRPr>
          </a:p>
          <a:p>
            <a:r>
              <a:rPr lang="ru-RU" sz="1600" dirty="0">
                <a:latin typeface="Trebuchet MS" panose="020B0603020202020204" pitchFamily="34" charset="0"/>
                <a:cs typeface="Times New Roman" panose="02020603050405020304" pitchFamily="18" charset="0"/>
              </a:rPr>
              <a:t>- надлежащая реализация проектов, предусматривающих осуществление деятельности по одному или нескольким приоритетным направлениям в сфере оказания общественно полезных услуг с использованием грантов Президента Российской Федерации, предоставляемых на развитие гражданского общества (далее – надлежащая реализация проектов).</a:t>
            </a:r>
          </a:p>
          <a:p>
            <a:pPr indent="342900" algn="ctr">
              <a:lnSpc>
                <a:spcPct val="107000"/>
              </a:lnSpc>
              <a:spcAft>
                <a:spcPts val="0"/>
              </a:spcAft>
            </a:pPr>
            <a:endParaRPr lang="ru-RU" sz="2000" dirty="0"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56922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8644" y="1405053"/>
            <a:ext cx="9166302" cy="368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Этапы получения социально ориентированной некоммерческой организацией статуса исполнителя общественно полезных услуг:</a:t>
            </a:r>
          </a:p>
          <a:p>
            <a:endParaRPr lang="ru-RU" sz="2800" dirty="0">
              <a:latin typeface="Calibri" panose="020F0502020204030204" pitchFamily="34" charset="0"/>
            </a:endParaRPr>
          </a:p>
          <a:p>
            <a:r>
              <a:rPr lang="ru-RU" dirty="0">
                <a:latin typeface="Calibri" panose="020F0502020204030204" pitchFamily="34" charset="0"/>
              </a:rPr>
              <a:t> </a:t>
            </a:r>
          </a:p>
          <a:p>
            <a:pPr lvl="0"/>
            <a:r>
              <a:rPr lang="ru-RU" sz="2000" dirty="0">
                <a:latin typeface="Calibri" panose="020F0502020204030204" pitchFamily="34" charset="0"/>
              </a:rPr>
              <a:t>- </a:t>
            </a:r>
            <a:r>
              <a:rPr lang="ru-RU" sz="2000" dirty="0">
                <a:latin typeface="Trebuchet MS" panose="020B0603020202020204" pitchFamily="34" charset="0"/>
                <a:cs typeface="Times New Roman" panose="02020603050405020304" pitchFamily="18" charset="0"/>
              </a:rPr>
              <a:t>Оценка качества оказания общественно полезных услуг (далее – ОПУ);</a:t>
            </a:r>
          </a:p>
          <a:p>
            <a:pPr lvl="0"/>
            <a:r>
              <a:rPr lang="ru-RU" sz="2000" dirty="0">
                <a:latin typeface="Trebuchet MS" panose="020B0603020202020204" pitchFamily="34" charset="0"/>
                <a:cs typeface="Times New Roman" panose="02020603050405020304" pitchFamily="18" charset="0"/>
              </a:rPr>
              <a:t> </a:t>
            </a:r>
          </a:p>
          <a:p>
            <a:pPr lvl="0"/>
            <a:r>
              <a:rPr lang="ru-RU" sz="2000" dirty="0">
                <a:latin typeface="Trebuchet MS" panose="020B0603020202020204" pitchFamily="34" charset="0"/>
                <a:cs typeface="Times New Roman" panose="02020603050405020304" pitchFamily="18" charset="0"/>
              </a:rPr>
              <a:t>- Признание социально ориентированной некоммерческой организации исполнителем ОПУ.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ru-RU" sz="2200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04405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chemeClr val="accent2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Органы, осуществляющие оценку качества ОПУ</a:t>
            </a:r>
            <a:endParaRPr lang="ru-RU" sz="2400" dirty="0">
              <a:solidFill>
                <a:schemeClr val="accent2"/>
              </a:solidFill>
              <a:latin typeface="Trebuchet MS" panose="020B0603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77334" y="1561171"/>
            <a:ext cx="4184035" cy="4480190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  <a:defRPr/>
            </a:pPr>
            <a:r>
              <a:rPr lang="ru-RU" sz="2300" dirty="0">
                <a:solidFill>
                  <a:schemeClr val="tx1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в отношении СО НКО, оказывающих одну услугу </a:t>
            </a:r>
            <a:r>
              <a:rPr lang="ru-RU" sz="2300" u="sng" dirty="0">
                <a:solidFill>
                  <a:schemeClr val="tx1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на территории более половины субъектов</a:t>
            </a:r>
            <a:r>
              <a:rPr lang="ru-RU" sz="2300" dirty="0">
                <a:solidFill>
                  <a:schemeClr val="tx1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 Российской Федерации, и (или) получивших </a:t>
            </a:r>
            <a:r>
              <a:rPr lang="ru-RU" sz="2300" u="sng" dirty="0">
                <a:solidFill>
                  <a:schemeClr val="tx1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финансовую поддержку</a:t>
            </a:r>
            <a:r>
              <a:rPr lang="ru-RU" sz="2300" dirty="0">
                <a:solidFill>
                  <a:schemeClr val="tx1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 за счет средств </a:t>
            </a:r>
            <a:r>
              <a:rPr lang="ru-RU" sz="2300" u="sng" dirty="0">
                <a:solidFill>
                  <a:schemeClr val="tx1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федерального бюджета</a:t>
            </a:r>
            <a:r>
              <a:rPr lang="ru-RU" sz="2300" dirty="0">
                <a:solidFill>
                  <a:schemeClr val="tx1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 в связи с оказанием ими ОПУ</a:t>
            </a:r>
          </a:p>
          <a:p>
            <a:pPr marL="0" indent="0" algn="ctr">
              <a:buNone/>
              <a:defRPr/>
            </a:pPr>
            <a:r>
              <a:rPr lang="ru-RU" b="1" dirty="0">
                <a:latin typeface="Trebuchet MS" panose="020B0603020202020204" pitchFamily="34" charset="0"/>
                <a:cs typeface="Times New Roman" panose="02020603050405020304" pitchFamily="18" charset="0"/>
              </a:rPr>
              <a:t> </a:t>
            </a:r>
            <a:endParaRPr lang="en-US" b="1" dirty="0">
              <a:latin typeface="Trebuchet MS" panose="020B0603020202020204" pitchFamily="34" charset="0"/>
              <a:cs typeface="Times New Roman" panose="02020603050405020304" pitchFamily="18" charset="0"/>
            </a:endParaRPr>
          </a:p>
          <a:p>
            <a:pPr marL="91440" indent="-91440" algn="ctr">
              <a:defRPr/>
            </a:pPr>
            <a:endParaRPr lang="ru-RU" dirty="0">
              <a:latin typeface="Trebuchet MS" panose="020B060302020202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  <a:defRPr/>
            </a:pPr>
            <a:endParaRPr lang="ru-RU" sz="2300" b="1" dirty="0">
              <a:solidFill>
                <a:schemeClr val="tx1"/>
              </a:solidFill>
              <a:latin typeface="Trebuchet MS" panose="020B060302020202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  <a:defRPr/>
            </a:pPr>
            <a:r>
              <a:rPr lang="ru-RU" sz="2300" b="1" dirty="0">
                <a:solidFill>
                  <a:schemeClr val="tx1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федеральные органы исполнительной власти</a:t>
            </a:r>
            <a:endParaRPr lang="ru-RU" sz="2300" dirty="0">
              <a:solidFill>
                <a:schemeClr val="tx1"/>
              </a:solidFill>
              <a:latin typeface="Trebuchet MS" panose="020B060302020202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  <a:defRPr/>
            </a:pPr>
            <a:r>
              <a:rPr lang="ru-RU" sz="2300" dirty="0">
                <a:solidFill>
                  <a:schemeClr val="tx1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Минтруд России, </a:t>
            </a:r>
            <a:r>
              <a:rPr lang="ru-RU" sz="2300" dirty="0" err="1">
                <a:solidFill>
                  <a:schemeClr val="tx1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Минобрнауки</a:t>
            </a:r>
            <a:r>
              <a:rPr lang="ru-RU" sz="2300" dirty="0">
                <a:solidFill>
                  <a:schemeClr val="tx1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 России, Минкультуры России, </a:t>
            </a:r>
            <a:r>
              <a:rPr lang="ru-RU" sz="2300" dirty="0" err="1">
                <a:solidFill>
                  <a:schemeClr val="tx1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Роспотребнадзор</a:t>
            </a:r>
            <a:r>
              <a:rPr lang="ru-RU" sz="2300" dirty="0">
                <a:solidFill>
                  <a:schemeClr val="tx1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, Минюст России, Минздрав России, Ростуризм, </a:t>
            </a:r>
            <a:r>
              <a:rPr lang="ru-RU" sz="2300" dirty="0" err="1">
                <a:solidFill>
                  <a:schemeClr val="tx1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Рособрнадзор</a:t>
            </a:r>
            <a:r>
              <a:rPr lang="ru-RU" sz="2300" dirty="0">
                <a:solidFill>
                  <a:schemeClr val="tx1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solidFill>
                  <a:schemeClr val="tx1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Минспорт</a:t>
            </a:r>
            <a:r>
              <a:rPr lang="ru-RU" sz="2300" dirty="0">
                <a:solidFill>
                  <a:schemeClr val="tx1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 России, ФАДН России</a:t>
            </a: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81600" y="1561171"/>
            <a:ext cx="4092402" cy="3315629"/>
          </a:xfrm>
        </p:spPr>
        <p:txBody>
          <a:bodyPr>
            <a:normAutofit fontScale="70000" lnSpcReduction="20000"/>
          </a:bodyPr>
          <a:lstStyle/>
          <a:p>
            <a:pPr marL="0" indent="0" algn="ctr" fontAlgn="auto">
              <a:buNone/>
              <a:defRPr/>
            </a:pPr>
            <a:r>
              <a:rPr lang="ru-RU" sz="2300" dirty="0">
                <a:solidFill>
                  <a:schemeClr val="tx1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в отношении иных СО НКО</a:t>
            </a:r>
          </a:p>
          <a:p>
            <a:pPr marL="0" indent="0" algn="ctr" fontAlgn="auto">
              <a:buNone/>
              <a:defRPr/>
            </a:pPr>
            <a:r>
              <a:rPr lang="ru-RU" b="1" dirty="0">
                <a:latin typeface="Trebuchet MS" panose="020B0603020202020204" pitchFamily="34" charset="0"/>
                <a:cs typeface="Times New Roman" panose="02020603050405020304" pitchFamily="18" charset="0"/>
              </a:rPr>
              <a:t> </a:t>
            </a:r>
            <a:endParaRPr lang="ru-RU" dirty="0">
              <a:latin typeface="Trebuchet MS" panose="020B0603020202020204" pitchFamily="34" charset="0"/>
              <a:cs typeface="Times New Roman" panose="02020603050405020304" pitchFamily="18" charset="0"/>
            </a:endParaRPr>
          </a:p>
          <a:p>
            <a:pPr marL="0" indent="0" algn="ctr" fontAlgn="auto">
              <a:buNone/>
              <a:defRPr/>
            </a:pPr>
            <a:r>
              <a:rPr lang="ru-RU" b="1" dirty="0">
                <a:latin typeface="Trebuchet MS" panose="020B0603020202020204" pitchFamily="34" charset="0"/>
                <a:cs typeface="Times New Roman" panose="02020603050405020304" pitchFamily="18" charset="0"/>
              </a:rPr>
              <a:t> </a:t>
            </a:r>
            <a:endParaRPr lang="ru-RU" dirty="0">
              <a:latin typeface="Trebuchet MS" panose="020B0603020202020204" pitchFamily="34" charset="0"/>
              <a:cs typeface="Times New Roman" panose="02020603050405020304" pitchFamily="18" charset="0"/>
            </a:endParaRPr>
          </a:p>
          <a:p>
            <a:pPr marL="0" indent="0" fontAlgn="auto">
              <a:buNone/>
              <a:defRPr/>
            </a:pPr>
            <a:r>
              <a:rPr lang="ru-RU" b="1" dirty="0">
                <a:latin typeface="Trebuchet MS" panose="020B0603020202020204" pitchFamily="34" charset="0"/>
                <a:cs typeface="Times New Roman" panose="02020603050405020304" pitchFamily="18" charset="0"/>
              </a:rPr>
              <a:t> </a:t>
            </a:r>
            <a:endParaRPr lang="ru-RU" dirty="0">
              <a:latin typeface="Trebuchet MS" panose="020B0603020202020204" pitchFamily="34" charset="0"/>
              <a:cs typeface="Times New Roman" panose="02020603050405020304" pitchFamily="18" charset="0"/>
            </a:endParaRPr>
          </a:p>
          <a:p>
            <a:pPr marL="0" indent="0" algn="ctr" fontAlgn="auto">
              <a:buNone/>
              <a:defRPr/>
            </a:pPr>
            <a:r>
              <a:rPr lang="ru-RU" b="1" dirty="0">
                <a:latin typeface="Trebuchet MS" panose="020B0603020202020204" pitchFamily="34" charset="0"/>
                <a:cs typeface="Times New Roman" panose="02020603050405020304" pitchFamily="18" charset="0"/>
              </a:rPr>
              <a:t>  </a:t>
            </a:r>
            <a:endParaRPr lang="ru-RU" dirty="0">
              <a:latin typeface="Trebuchet MS" panose="020B0603020202020204" pitchFamily="34" charset="0"/>
              <a:cs typeface="Times New Roman" panose="02020603050405020304" pitchFamily="18" charset="0"/>
            </a:endParaRPr>
          </a:p>
          <a:p>
            <a:pPr marL="0" indent="0" algn="ctr" fontAlgn="auto">
              <a:buNone/>
              <a:defRPr/>
            </a:pPr>
            <a:endParaRPr lang="ru-RU" sz="2300" b="1" dirty="0">
              <a:solidFill>
                <a:schemeClr val="tx1"/>
              </a:solidFill>
              <a:latin typeface="Trebuchet MS" panose="020B0603020202020204" pitchFamily="34" charset="0"/>
              <a:cs typeface="Times New Roman" panose="02020603050405020304" pitchFamily="18" charset="0"/>
            </a:endParaRPr>
          </a:p>
          <a:p>
            <a:pPr marL="0" indent="0" algn="ctr" fontAlgn="auto">
              <a:buNone/>
              <a:defRPr/>
            </a:pPr>
            <a:r>
              <a:rPr lang="ru-RU" sz="2300" b="1" dirty="0">
                <a:solidFill>
                  <a:schemeClr val="tx1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территориальные органы федеральных органов исполнительной власти и органы исполнительной власти субъектов Российской Федерации в соответствии с их компетенцией</a:t>
            </a:r>
            <a:endParaRPr lang="ru-RU" sz="2300" dirty="0">
              <a:solidFill>
                <a:schemeClr val="tx1"/>
              </a:solidFill>
              <a:latin typeface="Trebuchet MS" panose="020B0603020202020204" pitchFamily="34" charset="0"/>
              <a:cs typeface="Times New Roman" panose="02020603050405020304" pitchFamily="18" charset="0"/>
            </a:endParaRPr>
          </a:p>
          <a:p>
            <a:endParaRPr lang="ru-RU" dirty="0">
              <a:latin typeface="Trebuchet MS" panose="020B0603020202020204" pitchFamily="34" charset="0"/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2769351" y="2966844"/>
            <a:ext cx="11151" cy="624468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7162800" y="2228850"/>
            <a:ext cx="19187" cy="1050228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55111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69073" y="680224"/>
            <a:ext cx="9398852" cy="54663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800" b="1" dirty="0">
                <a:solidFill>
                  <a:schemeClr val="accent2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Критерии оценки качества оказания ОПУ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ru-RU" b="1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altLang="ru-RU" sz="2000" dirty="0">
                <a:latin typeface="Trebuchet MS" panose="020B0603020202020204" pitchFamily="34" charset="0"/>
                <a:cs typeface="Times New Roman" panose="02020603050405020304" pitchFamily="18" charset="0"/>
              </a:rPr>
              <a:t>Соответствие ОПУ установленным требованиям к ее содержанию (объем, сроки, качество предоставления);</a:t>
            </a:r>
          </a:p>
          <a:p>
            <a:pPr algn="just"/>
            <a:endParaRPr lang="ru-RU" altLang="ru-RU" sz="2000" dirty="0">
              <a:latin typeface="Trebuchet MS" panose="020B060302020202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altLang="ru-RU" sz="2000" dirty="0">
                <a:latin typeface="Trebuchet MS" panose="020B0603020202020204" pitchFamily="34" charset="0"/>
                <a:cs typeface="Times New Roman" panose="02020603050405020304" pitchFamily="18" charset="0"/>
              </a:rPr>
              <a:t>Наличие у лиц, непосредственно задействованных в исполнении общественно полезной услуги, необходимой квалификации (в том числе профессионального образования, опыта работы в соответствующей сфере), достаточность количества таких лиц;</a:t>
            </a:r>
          </a:p>
          <a:p>
            <a:pPr algn="just"/>
            <a:endParaRPr lang="ru-RU" altLang="ru-RU" sz="2000" dirty="0">
              <a:latin typeface="Trebuchet MS" panose="020B060302020202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altLang="ru-RU" sz="2000" dirty="0">
                <a:latin typeface="Trebuchet MS" panose="020B0603020202020204" pitchFamily="34" charset="0"/>
                <a:cs typeface="Times New Roman" panose="02020603050405020304" pitchFamily="18" charset="0"/>
              </a:rPr>
              <a:t>- Удовлетворенность получателей ОПУ качеством их оказания;</a:t>
            </a:r>
          </a:p>
          <a:p>
            <a:pPr algn="just"/>
            <a:endParaRPr lang="ru-RU" altLang="ru-RU" sz="2000" dirty="0">
              <a:latin typeface="Trebuchet MS" panose="020B060302020202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altLang="ru-RU" sz="2000" dirty="0">
                <a:latin typeface="Trebuchet MS" panose="020B0603020202020204" pitchFamily="34" charset="0"/>
                <a:cs typeface="Times New Roman" panose="02020603050405020304" pitchFamily="18" charset="0"/>
              </a:rPr>
              <a:t>Открытость и доступность информации о некоммерческой организации;</a:t>
            </a:r>
          </a:p>
          <a:p>
            <a:pPr algn="just"/>
            <a:endParaRPr lang="ru-RU" altLang="ru-RU" sz="2000" dirty="0">
              <a:latin typeface="Trebuchet MS" panose="020B060302020202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altLang="ru-RU" sz="2000" dirty="0">
                <a:latin typeface="Trebuchet MS" panose="020B0603020202020204" pitchFamily="34" charset="0"/>
                <a:cs typeface="Times New Roman" panose="02020603050405020304" pitchFamily="18" charset="0"/>
              </a:rPr>
              <a:t>- Отсутствие некоммерческой организации в реестре недобросовестных поставщиков по результатам оказания услуги в рамках исполнения контрактов.</a:t>
            </a:r>
            <a:endParaRPr lang="ru-RU" sz="2000" dirty="0"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30216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8642" y="367991"/>
            <a:ext cx="8905503" cy="2252546"/>
          </a:xfrm>
        </p:spPr>
        <p:txBody>
          <a:bodyPr>
            <a:noAutofit/>
          </a:bodyPr>
          <a:lstStyle/>
          <a:p>
            <a:pPr algn="ctr"/>
            <a:r>
              <a:rPr lang="ru-RU" sz="1800" b="1" dirty="0">
                <a:solidFill>
                  <a:schemeClr val="accent2">
                    <a:lumMod val="75000"/>
                  </a:schemeClr>
                </a:solidFill>
              </a:rPr>
              <a:t>Для внесения социально ориентированных некоммерческих организаций  в реестр исполнителей общественно полезных услуг предоставляется</a:t>
            </a:r>
            <a:br>
              <a:rPr lang="ru-RU" sz="1800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tx1"/>
                </a:solidFill>
                <a:hlinkClick r:id="rId2"/>
              </a:rPr>
              <a:t> </a:t>
            </a: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hlinkClick r:id="rId2"/>
              </a:rPr>
              <a:t>заявление о признании СО НКО ИОПУ по форме согласно приложению № 1 к Правилам принятия решения, утвержденным Постановлением Правительства РФ от 26.01.2017 </a:t>
            </a:r>
            <a:br>
              <a:rPr lang="ru-RU" sz="1600" b="1" dirty="0">
                <a:solidFill>
                  <a:schemeClr val="accent2">
                    <a:lumMod val="50000"/>
                  </a:schemeClr>
                </a:solidFill>
                <a:hlinkClick r:id="rId2"/>
              </a:rPr>
            </a:b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hlinkClick r:id="rId2"/>
              </a:rPr>
              <a:t>№ 89 «О реестре некоммерческих организаций - исполнителей общественно полезных услуг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hlinkClick r:id="rId2"/>
              </a:rPr>
              <a:t>» </a:t>
            </a: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hlinkClick r:id="rId2"/>
              </a:rPr>
              <a:t>(далее - Правила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hlinkClick r:id="rId2"/>
              </a:rPr>
              <a:t>),</a:t>
            </a:r>
            <a:br>
              <a:rPr lang="ru-RU" sz="2000" b="1" dirty="0">
                <a:solidFill>
                  <a:schemeClr val="accent2">
                    <a:lumMod val="50000"/>
                  </a:schemeClr>
                </a:solidFill>
                <a:hlinkClick r:id="rId2"/>
              </a:rPr>
            </a:br>
            <a:r>
              <a:rPr lang="ru-RU" sz="1800" b="1" dirty="0">
                <a:solidFill>
                  <a:schemeClr val="accent2">
                    <a:lumMod val="75000"/>
                  </a:schemeClr>
                </a:solidFill>
              </a:rPr>
              <a:t>а также по инициативе заявителя  могут прилагаться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hlinkClick r:id="rId2"/>
              </a:rPr>
              <a:t>:</a:t>
            </a:r>
            <a:br>
              <a:rPr lang="ru-RU" sz="2000" dirty="0">
                <a:solidFill>
                  <a:schemeClr val="accent2">
                    <a:lumMod val="75000"/>
                  </a:schemeClr>
                </a:solidFill>
                <a:hlinkClick r:id="rId2"/>
              </a:rPr>
            </a:br>
            <a:br>
              <a:rPr lang="ru-RU" sz="2000" dirty="0">
                <a:solidFill>
                  <a:schemeClr val="accent1">
                    <a:lumMod val="50000"/>
                  </a:schemeClr>
                </a:solidFill>
                <a:hlinkClick r:id="rId2"/>
              </a:rPr>
            </a:br>
            <a:br>
              <a:rPr lang="ru-RU" dirty="0">
                <a:solidFill>
                  <a:schemeClr val="tx1"/>
                </a:solidFill>
                <a:hlinkClick r:id="rId2"/>
              </a:rPr>
            </a:br>
            <a:br>
              <a:rPr lang="ru-RU" sz="2000" b="1" dirty="0"/>
            </a:br>
            <a:br>
              <a:rPr lang="ru-RU" sz="2000" dirty="0"/>
            </a:b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77334" y="2620537"/>
            <a:ext cx="4149643" cy="2408663"/>
          </a:xfrm>
        </p:spPr>
        <p:txBody>
          <a:bodyPr>
            <a:normAutofit lnSpcReduction="10000"/>
          </a:bodyPr>
          <a:lstStyle/>
          <a:p>
            <a:pPr marL="0" indent="0" algn="ctr" defTabSz="914400">
              <a:buNone/>
            </a:pPr>
            <a:r>
              <a:rPr lang="ru-RU" altLang="ru-RU" sz="1600" b="1" dirty="0">
                <a:latin typeface="Trebuchet MS" panose="020B0603020202020204" pitchFamily="34" charset="0"/>
                <a:cs typeface="Times New Roman" panose="02020603050405020304" pitchFamily="18" charset="0"/>
              </a:rPr>
              <a:t>заключение</a:t>
            </a:r>
            <a:r>
              <a:rPr lang="ru-RU" altLang="ru-RU" sz="1600" dirty="0">
                <a:latin typeface="Trebuchet MS" panose="020B060302020202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 algn="ctr" defTabSz="914400">
              <a:spcBef>
                <a:spcPct val="0"/>
              </a:spcBef>
              <a:buNone/>
            </a:pPr>
            <a:r>
              <a:rPr lang="ru-RU" altLang="ru-RU" sz="1600" b="1" dirty="0">
                <a:latin typeface="Trebuchet MS" panose="020B0603020202020204" pitchFamily="34" charset="0"/>
                <a:cs typeface="Times New Roman" panose="02020603050405020304" pitchFamily="18" charset="0"/>
              </a:rPr>
              <a:t>о соответствии качества оказываемых организацией ОПУ установленным критериям </a:t>
            </a:r>
            <a:r>
              <a:rPr lang="ru-RU" altLang="ru-RU" sz="1600" dirty="0">
                <a:latin typeface="Trebuchet MS" panose="020B0603020202020204" pitchFamily="34" charset="0"/>
                <a:cs typeface="Times New Roman" panose="02020603050405020304" pitchFamily="18" charset="0"/>
              </a:rPr>
              <a:t>по форме согласно </a:t>
            </a:r>
            <a:r>
              <a:rPr lang="ru-RU" altLang="ru-RU" sz="1600" b="1" dirty="0">
                <a:latin typeface="Trebuchet MS" panose="020B0603020202020204" pitchFamily="34" charset="0"/>
                <a:cs typeface="Times New Roman" panose="02020603050405020304" pitchFamily="18" charset="0"/>
              </a:rPr>
              <a:t>приложению № 2 к Правилам </a:t>
            </a:r>
          </a:p>
          <a:p>
            <a:pPr marL="0" indent="0" algn="ctr" defTabSz="914400">
              <a:spcBef>
                <a:spcPct val="0"/>
              </a:spcBef>
              <a:buNone/>
            </a:pPr>
            <a:r>
              <a:rPr lang="ru-RU" altLang="ru-RU" sz="1600" dirty="0">
                <a:latin typeface="Trebuchet MS" panose="020B0603020202020204" pitchFamily="34" charset="0"/>
                <a:cs typeface="Times New Roman" panose="02020603050405020304" pitchFamily="18" charset="0"/>
              </a:rPr>
              <a:t>или </a:t>
            </a:r>
          </a:p>
          <a:p>
            <a:pPr marL="0" indent="0" algn="ctr" defTabSz="914400">
              <a:spcBef>
                <a:spcPct val="0"/>
              </a:spcBef>
              <a:buNone/>
            </a:pPr>
            <a:r>
              <a:rPr lang="ru-RU" altLang="ru-RU" sz="1600" b="1" dirty="0">
                <a:latin typeface="Trebuchet MS" panose="020B0603020202020204" pitchFamily="34" charset="0"/>
                <a:cs typeface="Times New Roman" panose="02020603050405020304" pitchFamily="18" charset="0"/>
              </a:rPr>
              <a:t>Заключение о надлежащей реализации проектов </a:t>
            </a:r>
            <a:r>
              <a:rPr lang="ru-RU" altLang="ru-RU" sz="1600" dirty="0">
                <a:latin typeface="Trebuchet MS" panose="020B0603020202020204" pitchFamily="34" charset="0"/>
                <a:cs typeface="Times New Roman" panose="02020603050405020304" pitchFamily="18" charset="0"/>
              </a:rPr>
              <a:t>по форме согласно </a:t>
            </a:r>
            <a:r>
              <a:rPr lang="ru-RU" altLang="ru-RU" sz="1600" b="1" dirty="0">
                <a:latin typeface="Trebuchet MS" panose="020B0603020202020204" pitchFamily="34" charset="0"/>
                <a:cs typeface="Times New Roman" panose="02020603050405020304" pitchFamily="18" charset="0"/>
              </a:rPr>
              <a:t>приложению</a:t>
            </a:r>
          </a:p>
          <a:p>
            <a:pPr marL="0" indent="0" algn="ctr" defTabSz="914400">
              <a:spcBef>
                <a:spcPct val="0"/>
              </a:spcBef>
              <a:buNone/>
            </a:pPr>
            <a:r>
              <a:rPr lang="ru-RU" altLang="ru-RU" sz="1600" b="1" dirty="0">
                <a:latin typeface="Trebuchet MS" panose="020B0603020202020204" pitchFamily="34" charset="0"/>
                <a:cs typeface="Times New Roman" panose="02020603050405020304" pitchFamily="18" charset="0"/>
              </a:rPr>
              <a:t> № 5 к Правилам</a:t>
            </a:r>
          </a:p>
          <a:p>
            <a:pPr marL="0" indent="0" algn="ctr" defTabSz="914400">
              <a:spcBef>
                <a:spcPct val="0"/>
              </a:spcBef>
              <a:buNone/>
            </a:pP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89968" y="3121268"/>
            <a:ext cx="4184034" cy="134522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altLang="ru-RU" sz="1600" b="1" dirty="0">
                <a:latin typeface="Trebuchet MS" panose="020B0603020202020204" pitchFamily="34" charset="0"/>
                <a:cs typeface="Times New Roman" panose="02020603050405020304" pitchFamily="18" charset="0"/>
              </a:rPr>
              <a:t>Документы, подтверждающие отсутствие задолженностей по налогам и сборам, иным предусмотренным законодательством Российской Федерации обязательным платежам</a:t>
            </a:r>
            <a:endParaRPr lang="ru-RU" altLang="ru-RU" sz="1600" dirty="0">
              <a:latin typeface="Trebuchet MS" panose="020B0603020202020204" pitchFamily="34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77335" y="5363308"/>
            <a:ext cx="84842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accent2">
                    <a:lumMod val="50000"/>
                  </a:schemeClr>
                </a:solidFill>
              </a:rPr>
              <a:t>При направлении документов почтовым отправлением или подаче документов лично документы, содержащие более 1 листа, должны быть прошиты, пронумерованы и заверены подписью заявителя на обороте последнего листа на месте прошивки.</a:t>
            </a:r>
          </a:p>
        </p:txBody>
      </p:sp>
    </p:spTree>
    <p:extLst>
      <p:ext uri="{BB962C8B-B14F-4D97-AF65-F5344CB8AC3E}">
        <p14:creationId xmlns:p14="http://schemas.microsoft.com/office/powerpoint/2010/main" val="8145991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3399" y="969413"/>
            <a:ext cx="4184650" cy="5452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489" y="144312"/>
            <a:ext cx="4690209" cy="6432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62983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6590" y="177420"/>
            <a:ext cx="5275854" cy="6455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73878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5690839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Результатом предоставления государственной услуги является:</a:t>
            </a:r>
            <a:b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ru-RU" dirty="0"/>
            </a:br>
            <a:r>
              <a:rPr lang="ru-RU" sz="1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 </a:t>
            </a:r>
            <a:r>
              <a:rPr lang="ru-RU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</a:t>
            </a:r>
            <a:r>
              <a:rPr lang="ru-RU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признание организации исполнителем общественно полезных услуг и включение организации в реестр некоммерческих организаций - исполнителей общественно полезных услуг;</a:t>
            </a:r>
            <a:br>
              <a:rPr lang="ru-RU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br>
              <a:rPr lang="ru-RU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ru-RU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внесение в реестр сведений об общественно полезных услугах, оказываемых организацией, ранее включенной в реестр;</a:t>
            </a:r>
            <a:br>
              <a:rPr lang="ru-RU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br>
              <a:rPr lang="ru-RU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ru-RU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повторное признание организации исполнителем общественно полезных услуг и включение организации в реестр по истечении 2 лет со дня внесения организации в реестр;</a:t>
            </a:r>
            <a:br>
              <a:rPr lang="ru-RU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br>
              <a:rPr lang="ru-RU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ru-RU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исправление допущенных опечаток и (или) ошибок в выданных в результате предоставления государственной услуги документах и (или) созданных реестровых записях;</a:t>
            </a:r>
            <a:br>
              <a:rPr lang="ru-RU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ru-RU" sz="1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 </a:t>
            </a:r>
            <a:br>
              <a:rPr lang="ru-RU" sz="1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- прекращение предоставления государственной услуги по инициативе заявителя;</a:t>
            </a:r>
            <a:br>
              <a:rPr lang="ru-RU" sz="1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 </a:t>
            </a:r>
            <a:br>
              <a:rPr lang="ru-RU" sz="1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- решение об отказе в предоставлении государственной услуги</a:t>
            </a:r>
            <a:r>
              <a:rPr lang="ru-RU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br>
              <a:rPr lang="ru-RU" sz="1400" dirty="0"/>
            </a:br>
            <a:br>
              <a:rPr lang="ru-RU" sz="1400" dirty="0"/>
            </a:br>
            <a:endParaRPr lang="ru-RU" sz="1400" dirty="0">
              <a:solidFill>
                <a:srgbClr val="FF0000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45200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8876241" cy="4591050"/>
          </a:xfrm>
        </p:spPr>
        <p:txBody>
          <a:bodyPr>
            <a:noAutofit/>
          </a:bodyPr>
          <a:lstStyle/>
          <a:p>
            <a:pPr algn="ctr"/>
            <a:r>
              <a:rPr lang="ru-RU" sz="1800" b="1" dirty="0">
                <a:solidFill>
                  <a:schemeClr val="accent2">
                    <a:lumMod val="75000"/>
                  </a:schemeClr>
                </a:solidFill>
              </a:rPr>
              <a:t>Исчерпывающий перечень оснований</a:t>
            </a:r>
            <a:br>
              <a:rPr lang="ru-RU" sz="18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1800" b="1" dirty="0">
                <a:solidFill>
                  <a:schemeClr val="accent2">
                    <a:lumMod val="75000"/>
                  </a:schemeClr>
                </a:solidFill>
              </a:rPr>
              <a:t>для приостановления предоставления государственной услуги</a:t>
            </a:r>
            <a:br>
              <a:rPr lang="ru-RU" sz="18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1800" b="1" dirty="0">
                <a:solidFill>
                  <a:schemeClr val="accent2">
                    <a:lumMod val="75000"/>
                  </a:schemeClr>
                </a:solidFill>
              </a:rPr>
              <a:t>или отказа в предоставлении государственной услуги:</a:t>
            </a:r>
            <a:br>
              <a:rPr lang="ru-RU" sz="18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1400" b="1" dirty="0"/>
              <a:t> </a:t>
            </a:r>
            <a:br>
              <a:rPr lang="ru-RU" sz="1400" dirty="0"/>
            </a:br>
            <a:r>
              <a:rPr lang="ru-RU" sz="1400" dirty="0">
                <a:solidFill>
                  <a:schemeClr val="accent2">
                    <a:lumMod val="75000"/>
                  </a:schemeClr>
                </a:solidFill>
              </a:rPr>
              <a:t>Оснований для приостановления предоставления государственной услуги не имеется.</a:t>
            </a:r>
            <a:br>
              <a:rPr lang="ru-RU" sz="14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ru-RU" sz="1400" b="1" dirty="0"/>
            </a:br>
            <a:r>
              <a:rPr lang="ru-RU" sz="1400" b="1" dirty="0">
                <a:solidFill>
                  <a:schemeClr val="tx1"/>
                </a:solidFill>
              </a:rPr>
              <a:t>Основаниями для отказа в предоставлении государственной услуги являются:</a:t>
            </a:r>
            <a:br>
              <a:rPr lang="ru-RU" sz="1400" b="1" dirty="0">
                <a:solidFill>
                  <a:schemeClr val="tx1"/>
                </a:solidFill>
              </a:rPr>
            </a:br>
            <a:br>
              <a:rPr lang="ru-RU" sz="1400" dirty="0">
                <a:solidFill>
                  <a:schemeClr val="tx1"/>
                </a:solidFill>
              </a:rPr>
            </a:br>
            <a:r>
              <a:rPr lang="ru-RU" sz="1400" dirty="0">
                <a:solidFill>
                  <a:schemeClr val="tx1"/>
                </a:solidFill>
              </a:rPr>
              <a:t>- не представление (несвоевременное представление) документов, указанных в </a:t>
            </a:r>
            <a:r>
              <a:rPr lang="ru-RU" sz="1400" u="sng" dirty="0">
                <a:solidFill>
                  <a:schemeClr val="accent1">
                    <a:lumMod val="50000"/>
                  </a:schemeClr>
                </a:solidFill>
                <a:hlinkClick r:id="rId2"/>
              </a:rPr>
              <a:t>пункте 17</a:t>
            </a:r>
            <a:r>
              <a:rPr lang="ru-RU" sz="14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400" dirty="0">
                <a:solidFill>
                  <a:schemeClr val="tx1"/>
                </a:solidFill>
              </a:rPr>
              <a:t>Административного регламента;</a:t>
            </a:r>
            <a:br>
              <a:rPr lang="ru-RU" sz="1400" dirty="0">
                <a:solidFill>
                  <a:schemeClr val="tx1"/>
                </a:solidFill>
              </a:rPr>
            </a:br>
            <a:br>
              <a:rPr lang="ru-RU" sz="1400" dirty="0">
                <a:solidFill>
                  <a:schemeClr val="tx1"/>
                </a:solidFill>
              </a:rPr>
            </a:br>
            <a:r>
              <a:rPr lang="ru-RU" sz="1400" dirty="0">
                <a:solidFill>
                  <a:schemeClr val="tx1"/>
                </a:solidFill>
              </a:rPr>
              <a:t>- включение организации в реестр некоммерческих организаций, выполняющих функции иностранного агента;</a:t>
            </a:r>
            <a:br>
              <a:rPr lang="ru-RU" sz="1400" dirty="0">
                <a:solidFill>
                  <a:schemeClr val="tx1"/>
                </a:solidFill>
              </a:rPr>
            </a:br>
            <a:br>
              <a:rPr lang="ru-RU" sz="1400" dirty="0">
                <a:solidFill>
                  <a:schemeClr val="tx1"/>
                </a:solidFill>
              </a:rPr>
            </a:br>
            <a:r>
              <a:rPr lang="ru-RU" sz="1400" dirty="0">
                <a:solidFill>
                  <a:schemeClr val="tx1"/>
                </a:solidFill>
              </a:rPr>
              <a:t>- представление документов, содержащих недостоверные сведения, либо документов, оформленных в ненадлежащем порядке;</a:t>
            </a:r>
            <a:br>
              <a:rPr lang="ru-RU" sz="1400" dirty="0">
                <a:solidFill>
                  <a:schemeClr val="tx1"/>
                </a:solidFill>
              </a:rPr>
            </a:br>
            <a:br>
              <a:rPr lang="ru-RU" sz="1400" dirty="0">
                <a:solidFill>
                  <a:schemeClr val="tx1"/>
                </a:solidFill>
              </a:rPr>
            </a:br>
            <a:r>
              <a:rPr lang="ru-RU" sz="1400" dirty="0">
                <a:solidFill>
                  <a:schemeClr val="tx1"/>
                </a:solidFill>
              </a:rPr>
              <a:t>- наличие у организации задолженности по налогам и сборам, иным предусмотренным законодательством Российской Федерации обязательным платежам.</a:t>
            </a:r>
            <a:br>
              <a:rPr lang="ru-RU" sz="1400" dirty="0">
                <a:solidFill>
                  <a:schemeClr val="tx1"/>
                </a:solidFill>
              </a:rPr>
            </a:br>
            <a:endParaRPr lang="ru-RU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64153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14" name="Группа 13"/>
          <p:cNvGrpSpPr/>
          <p:nvPr/>
        </p:nvGrpSpPr>
        <p:grpSpPr>
          <a:xfrm>
            <a:off x="775947" y="152400"/>
            <a:ext cx="8421842" cy="6212711"/>
            <a:chOff x="775947" y="152400"/>
            <a:chExt cx="8421842" cy="6212711"/>
          </a:xfrm>
        </p:grpSpPr>
        <p:pic>
          <p:nvPicPr>
            <p:cNvPr id="10" name="Рисунок 9"/>
            <p:cNvPicPr>
              <a:picLocks noChangeAspect="1"/>
            </p:cNvPicPr>
            <p:nvPr/>
          </p:nvPicPr>
          <p:blipFill rotWithShape="1">
            <a:blip r:embed="rId2"/>
            <a:srcRect t="10583" r="35443" b="4755"/>
            <a:stretch/>
          </p:blipFill>
          <p:spPr>
            <a:xfrm>
              <a:off x="775947" y="152400"/>
              <a:ext cx="8421842" cy="6212711"/>
            </a:xfrm>
            <a:prstGeom prst="rect">
              <a:avLst/>
            </a:prstGeom>
            <a:noFill/>
            <a:ln>
              <a:solidFill>
                <a:srgbClr val="0070C0"/>
              </a:solidFill>
            </a:ln>
          </p:spPr>
        </p:pic>
        <p:sp>
          <p:nvSpPr>
            <p:cNvPr id="11" name="Прямоугольник 10"/>
            <p:cNvSpPr/>
            <p:nvPr/>
          </p:nvSpPr>
          <p:spPr>
            <a:xfrm>
              <a:off x="1084729" y="4509247"/>
              <a:ext cx="1631577" cy="475129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3" name="Прямая со стрелкой 12"/>
            <p:cNvCxnSpPr/>
            <p:nvPr/>
          </p:nvCxnSpPr>
          <p:spPr>
            <a:xfrm>
              <a:off x="2716306" y="3433482"/>
              <a:ext cx="0" cy="905436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65462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5258" y="370292"/>
            <a:ext cx="8942117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500" b="1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График работы и приема заявителей для личного предоставления документов </a:t>
            </a:r>
            <a:r>
              <a:rPr lang="ru-RU" sz="1500" b="1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для государственной регистрации,  а также консультаций по вопросам предоставления государственной услуги:</a:t>
            </a:r>
            <a:endParaRPr lang="ru-RU" sz="1500" b="1" dirty="0">
              <a:solidFill>
                <a:schemeClr val="accent2">
                  <a:lumMod val="75000"/>
                </a:schemeClr>
              </a:solidFill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97840" y="2600324"/>
            <a:ext cx="982246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Консультации по вопросам предоставления государственной услуги также предоставляются: 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1600" dirty="0">
              <a:solidFill>
                <a:schemeClr val="accent2">
                  <a:lumMod val="75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352675" y="3133725"/>
            <a:ext cx="6677024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>
              <a:buFontTx/>
              <a:buChar char="-"/>
            </a:pPr>
            <a:r>
              <a:rPr lang="ru-RU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посредством интернет сайта -  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http://to19.minjust.gov.ru</a:t>
            </a:r>
            <a:r>
              <a:rPr lang="ru-RU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ctr">
              <a:buFontTx/>
              <a:buChar char="-"/>
            </a:pPr>
            <a:r>
              <a:rPr lang="ru-RU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по телефону </a:t>
            </a:r>
            <a:r>
              <a:rPr lang="ru-RU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Times New Roman" panose="02020603050405020304" pitchFamily="18" charset="0"/>
              </a:rPr>
              <a:t>8(3902) 248-175 (доб.4)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ru-RU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Times New Roman" panose="02020603050405020304" pitchFamily="18" charset="0"/>
              </a:rPr>
              <a:t>в рабочие часы;</a:t>
            </a:r>
            <a:r>
              <a:rPr lang="ru-RU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lvl="0" indent="-342900" algn="ctr">
              <a:buFontTx/>
              <a:buChar char="-"/>
            </a:pPr>
            <a:r>
              <a:rPr lang="ru-RU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на личном приеме: кабинет № 2,3;</a:t>
            </a:r>
          </a:p>
          <a:p>
            <a:pPr algn="ctr"/>
            <a:r>
              <a:rPr lang="ru-RU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Письменно, при обращении по почтовому адресу: 655017, г. Абакан пр-т. Ленина, д. 82 или </a:t>
            </a:r>
          </a:p>
          <a:p>
            <a:pPr algn="ctr"/>
            <a:r>
              <a:rPr lang="ru-RU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по адресу электронной почты: </a:t>
            </a:r>
            <a:r>
              <a:rPr lang="en-US" sz="1100" u="sng" dirty="0" err="1">
                <a:solidFill>
                  <a:schemeClr val="tx1">
                    <a:lumMod val="75000"/>
                    <a:lumOff val="25000"/>
                  </a:schemeClr>
                </a:solidFill>
                <a:hlinkClick r:id="rId3"/>
              </a:rPr>
              <a:t>ru</a:t>
            </a:r>
            <a:r>
              <a:rPr lang="ru-RU" sz="1100" u="sng" dirty="0">
                <a:solidFill>
                  <a:schemeClr val="tx1">
                    <a:lumMod val="75000"/>
                    <a:lumOff val="25000"/>
                  </a:schemeClr>
                </a:solidFill>
                <a:hlinkClick r:id="rId3"/>
              </a:rPr>
              <a:t>19@</a:t>
            </a:r>
            <a:r>
              <a:rPr lang="en-US" sz="1100" u="sng" dirty="0" err="1">
                <a:solidFill>
                  <a:schemeClr val="tx1">
                    <a:lumMod val="75000"/>
                    <a:lumOff val="25000"/>
                  </a:schemeClr>
                </a:solidFill>
                <a:hlinkClick r:id="rId3"/>
              </a:rPr>
              <a:t>minjust</a:t>
            </a:r>
            <a:r>
              <a:rPr lang="ru-RU" sz="1100" u="sng" dirty="0">
                <a:solidFill>
                  <a:schemeClr val="tx1">
                    <a:lumMod val="75000"/>
                    <a:lumOff val="25000"/>
                  </a:schemeClr>
                </a:solidFill>
                <a:hlinkClick r:id="rId3"/>
              </a:rPr>
              <a:t>.</a:t>
            </a:r>
            <a:r>
              <a:rPr lang="en-US" sz="1100" u="sng" dirty="0" err="1">
                <a:solidFill>
                  <a:schemeClr val="tx1">
                    <a:lumMod val="75000"/>
                    <a:lumOff val="25000"/>
                  </a:schemeClr>
                </a:solidFill>
                <a:hlinkClick r:id="rId3"/>
              </a:rPr>
              <a:t>gov</a:t>
            </a:r>
            <a:r>
              <a:rPr lang="ru-RU" sz="1100" u="sng" dirty="0">
                <a:solidFill>
                  <a:schemeClr val="tx1">
                    <a:lumMod val="75000"/>
                    <a:lumOff val="25000"/>
                  </a:schemeClr>
                </a:solidFill>
                <a:hlinkClick r:id="rId3"/>
              </a:rPr>
              <a:t>.</a:t>
            </a:r>
            <a:r>
              <a:rPr lang="en-US" sz="1100" u="sng" dirty="0" err="1">
                <a:solidFill>
                  <a:schemeClr val="tx1">
                    <a:lumMod val="75000"/>
                    <a:lumOff val="25000"/>
                  </a:schemeClr>
                </a:solidFill>
                <a:hlinkClick r:id="rId3"/>
              </a:rPr>
              <a:t>ru</a:t>
            </a:r>
            <a:r>
              <a:rPr lang="ru-RU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algn="ctr"/>
            <a:r>
              <a:rPr lang="ru-RU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- посредством федеральной государственной информационной системы «Единый портал государственных и муниципальных услуг (функций)» (далее – Единый портал): </a:t>
            </a:r>
            <a:r>
              <a:rPr lang="en-US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gosuslugi</a:t>
            </a:r>
            <a:r>
              <a:rPr lang="ru-RU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.</a:t>
            </a:r>
            <a:r>
              <a:rPr lang="en-US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ru</a:t>
            </a:r>
            <a:r>
              <a:rPr lang="ru-RU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;</a:t>
            </a:r>
          </a:p>
          <a:p>
            <a:pPr algn="ctr"/>
            <a:r>
              <a:rPr lang="ru-RU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 </a:t>
            </a:r>
          </a:p>
          <a:p>
            <a:pPr marL="342900" lvl="0" indent="-342900" algn="ctr">
              <a:buFontTx/>
              <a:buChar char="-"/>
            </a:pPr>
            <a:endParaRPr lang="ru-RU" sz="13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Tx/>
              <a:buChar char="-"/>
            </a:pPr>
            <a:endParaRPr lang="ru-RU" sz="13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93836" y="1155123"/>
            <a:ext cx="9145464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>
                <a:latin typeface="+mj-lt"/>
              </a:rPr>
              <a:t>Понедельник: 09.00 - 12.15, 13.00 - 18.00</a:t>
            </a:r>
          </a:p>
          <a:p>
            <a:pPr algn="ctr"/>
            <a:r>
              <a:rPr lang="ru-RU" sz="1100" dirty="0">
                <a:latin typeface="+mj-lt"/>
              </a:rPr>
              <a:t>Вторник: 09.00 - 12.15, 13.00 - 18.00</a:t>
            </a:r>
          </a:p>
          <a:p>
            <a:pPr algn="ctr"/>
            <a:r>
              <a:rPr lang="ru-RU" sz="1100" dirty="0">
                <a:latin typeface="+mj-lt"/>
              </a:rPr>
              <a:t>Среда: 09.00 - 12.15, 13.00 - 18.00</a:t>
            </a:r>
          </a:p>
          <a:p>
            <a:pPr algn="ctr"/>
            <a:r>
              <a:rPr lang="ru-RU" sz="1100" dirty="0">
                <a:latin typeface="+mj-lt"/>
              </a:rPr>
              <a:t>Четверг: 09.00 - 12.15, 13.00 - 18.00</a:t>
            </a:r>
          </a:p>
          <a:p>
            <a:pPr algn="ctr"/>
            <a:r>
              <a:rPr lang="ru-RU" sz="1100" dirty="0">
                <a:latin typeface="+mj-lt"/>
              </a:rPr>
              <a:t>Пятница: 09.00 - 12.15, 13.00 - 16.45</a:t>
            </a:r>
          </a:p>
          <a:p>
            <a:pPr lvl="0" algn="ctr"/>
            <a:r>
              <a:rPr lang="ru-RU" sz="1100" dirty="0">
                <a:solidFill>
                  <a:prstClr val="black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перерыв с 12.15 до 13.00; </a:t>
            </a:r>
          </a:p>
          <a:p>
            <a:pPr lvl="0" algn="ctr"/>
            <a:r>
              <a:rPr lang="ru-RU" sz="1100" dirty="0">
                <a:solidFill>
                  <a:prstClr val="black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суббота, воскресенье, нерабочие праздничные дни - выходные.</a:t>
            </a:r>
            <a:endParaRPr lang="ru-RU" sz="1100" dirty="0"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04900" y="4866909"/>
            <a:ext cx="83724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Для предоставления государственной услуги заявитель представляет необходимые документы  лично либо передает в виде почтового отправления с описью вложения или в форме электронных документов с использованием информационно-телекоммуникационных сетей общего пользования, в том числе сети "Интернет", включая Единый портал.</a:t>
            </a:r>
          </a:p>
        </p:txBody>
      </p:sp>
    </p:spTree>
    <p:extLst>
      <p:ext uri="{BB962C8B-B14F-4D97-AF65-F5344CB8AC3E}">
        <p14:creationId xmlns:p14="http://schemas.microsoft.com/office/powerpoint/2010/main" val="38382926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1" y="142876"/>
            <a:ext cx="10291954" cy="630555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695575" y="6619875"/>
            <a:ext cx="717232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/>
              <a:t>Субъекты Российской Федерации вправе оказывать поддержку СО НКО в иных формах.                                                                                          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389523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756138"/>
            <a:ext cx="9323917" cy="5797062"/>
          </a:xfrm>
        </p:spPr>
        <p:txBody>
          <a:bodyPr>
            <a:normAutofit fontScale="90000"/>
          </a:bodyPr>
          <a:lstStyle/>
          <a:p>
            <a:pPr>
              <a:lnSpc>
                <a:spcPts val="2000"/>
              </a:lnSpc>
            </a:pPr>
            <a:r>
              <a:rPr lang="ru-RU" sz="2200" b="1" dirty="0">
                <a:solidFill>
                  <a:schemeClr val="accent2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Основные нормативные правовые акты, регулирующие отношения, возникающие в связи с предоставлением государственной услуги:</a:t>
            </a:r>
            <a:br>
              <a:rPr lang="ru-RU" sz="2200" dirty="0">
                <a:solidFill>
                  <a:schemeClr val="accent2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</a:br>
            <a:r>
              <a:rPr lang="ru-RU" dirty="0">
                <a:latin typeface="Trebuchet MS" panose="020B0603020202020204" pitchFamily="34" charset="0"/>
                <a:cs typeface="Times New Roman" panose="02020603050405020304" pitchFamily="18" charset="0"/>
              </a:rPr>
              <a:t> </a:t>
            </a:r>
            <a:br>
              <a:rPr lang="ru-RU" dirty="0">
                <a:latin typeface="Trebuchet MS" panose="020B0603020202020204" pitchFamily="34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- </a:t>
            </a:r>
            <a:r>
              <a:rPr lang="ru-RU" sz="1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  <a:hlinkClick r:id="rId2"/>
              </a:rPr>
              <a:t>Федеральный закон от 12 января 1996 года № 7–ФЗ «О некоммерческих организациях»</a:t>
            </a:r>
            <a:br>
              <a:rPr lang="ru-RU" sz="1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  <a:hlinkClick r:id="rId2"/>
              </a:rPr>
            </a:br>
            <a:br>
              <a:rPr lang="ru-RU" sz="1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  <a:hlinkClick r:id="rId2"/>
              </a:rPr>
            </a:br>
            <a:r>
              <a:rPr lang="ru-RU" sz="1800" dirty="0">
                <a:latin typeface="Trebuchet MS" panose="020B0603020202020204" pitchFamily="34" charset="0"/>
                <a:cs typeface="Times New Roman" panose="02020603050405020304" pitchFamily="18" charset="0"/>
              </a:rPr>
              <a:t>- Федеральный закон от 27 июля 2010 г. № 210-ФЗ «Об организации предоставления государственных и муниципальных услуг» </a:t>
            </a:r>
            <a:br>
              <a:rPr lang="ru-RU" sz="1800" dirty="0">
                <a:latin typeface="Trebuchet MS" panose="020B0603020202020204" pitchFamily="34" charset="0"/>
                <a:cs typeface="Times New Roman" panose="02020603050405020304" pitchFamily="18" charset="0"/>
                <a:hlinkClick r:id="rId2"/>
              </a:rPr>
            </a:br>
            <a:r>
              <a:rPr lang="ru-RU" sz="1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 </a:t>
            </a:r>
            <a:br>
              <a:rPr lang="ru-RU" sz="1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- </a:t>
            </a:r>
            <a:r>
              <a:rPr lang="ru-RU" sz="1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  <a:hlinkClick r:id="rId3"/>
              </a:rPr>
              <a:t>Указ Президента Российской Федерации от 8 августа 2016 года № 398 «Об утверждении приоритетных направлений деятельности в сфере оказания общественно полезных услуг»</a:t>
            </a:r>
            <a:br>
              <a:rPr lang="ru-RU" sz="1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  <a:hlinkClick r:id="rId3"/>
              </a:rPr>
            </a:br>
            <a:r>
              <a:rPr lang="ru-RU" sz="1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 </a:t>
            </a:r>
            <a:br>
              <a:rPr lang="ru-RU" sz="1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- </a:t>
            </a:r>
            <a:r>
              <a:rPr lang="ru-RU" sz="1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  <a:hlinkClick r:id="rId4"/>
              </a:rPr>
              <a:t>Постановление Правительства Российской Федерации от 27 октября 2016 года № 1096 «Об утверждении перечня общественно полезных услуг и критериев оценки качества их оказания»</a:t>
            </a:r>
            <a:br>
              <a:rPr lang="ru-RU" sz="1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  <a:hlinkClick r:id="rId4"/>
              </a:rPr>
            </a:br>
            <a:r>
              <a:rPr lang="ru-RU" sz="1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 </a:t>
            </a:r>
            <a:br>
              <a:rPr lang="ru-RU" sz="1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- </a:t>
            </a:r>
            <a:r>
              <a:rPr lang="ru-RU" sz="1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  <a:hlinkClick r:id="rId5"/>
              </a:rPr>
              <a:t>Постановление Правительства Российской Федерации от 26 января 2017 года № 89 «О реестре некоммерческих организаций – исполнителей общественно полезных услуг»</a:t>
            </a:r>
            <a:br>
              <a:rPr lang="ru-RU" sz="1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  <a:hlinkClick r:id="rId5"/>
              </a:rPr>
            </a:br>
            <a:r>
              <a:rPr lang="ru-RU" sz="1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 </a:t>
            </a:r>
            <a:br>
              <a:rPr lang="ru-RU" sz="1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- </a:t>
            </a:r>
            <a:r>
              <a:rPr lang="ru-RU" sz="1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  <a:hlinkClick r:id="rId6"/>
              </a:rPr>
              <a:t>Административный регламент Министерства юстиции Российской Федерации по предоставлению государственной услуги по принятию решения о признании социально ориентированной некоммерческой организации исполнителем общественно полезных услуг, утвержденный Приказом Министерства юстиции Российской Федерации от 31 октября 2022 г. № 260;</a:t>
            </a:r>
            <a:br>
              <a:rPr lang="ru-RU" sz="1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  <a:hlinkClick r:id="rId6"/>
              </a:rPr>
            </a:br>
            <a:br>
              <a:rPr lang="ru-RU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  <a:hlinkClick r:id="rId6"/>
              </a:rPr>
            </a:br>
            <a:br>
              <a:rPr lang="ru-RU" sz="2600" dirty="0">
                <a:solidFill>
                  <a:schemeClr val="tx1"/>
                </a:solidFill>
                <a:latin typeface="Calibri" panose="020F0502020204030204" pitchFamily="34" charset="0"/>
              </a:rPr>
            </a:br>
            <a:br>
              <a:rPr lang="ru-RU" sz="2700" dirty="0">
                <a:solidFill>
                  <a:srgbClr val="00B050"/>
                </a:solidFill>
                <a:latin typeface="Calibri" panose="020F0502020204030204" pitchFamily="34" charset="0"/>
              </a:rPr>
            </a:br>
            <a:br>
              <a:rPr lang="ru-RU" sz="2700" dirty="0">
                <a:solidFill>
                  <a:srgbClr val="00B050"/>
                </a:solidFill>
                <a:latin typeface="Calibri" panose="020F0502020204030204" pitchFamily="34" charset="0"/>
              </a:rPr>
            </a:br>
            <a:br>
              <a:rPr lang="ru-RU" sz="2700" dirty="0">
                <a:solidFill>
                  <a:srgbClr val="00B050"/>
                </a:solidFill>
              </a:rPr>
            </a:br>
            <a:endParaRPr lang="ru-RU" sz="27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9862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6770" y="801568"/>
            <a:ext cx="8686800" cy="4755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Управление Министерства юстиции Российской Федерации по Республике Хакасия принимает решение о признании организации исполнителем общественно полезных услуг в отношении: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Trebuchet MS" panose="020B0603020202020204" pitchFamily="34" charset="0"/>
              <a:cs typeface="Times New Roman" panose="02020603050405020304" pitchFamily="18" charset="0"/>
            </a:endParaRPr>
          </a:p>
          <a:p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 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Trebuchet MS" panose="020B0603020202020204" pitchFamily="34" charset="0"/>
              <a:cs typeface="Times New Roman" panose="02020603050405020304" pitchFamily="18" charset="0"/>
            </a:endParaRPr>
          </a:p>
          <a:p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- межрегиональных, региональных и местных общественных организаций и движений; </a:t>
            </a:r>
          </a:p>
          <a:p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- региональных отделений международных, общероссийских и межрегиональных общественных организаций и движений; </a:t>
            </a:r>
          </a:p>
          <a:p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- местных религиозных организаций, централизованных религиозных организаций, имеющих местные религиозные организации на территории Республики Хакасия; </a:t>
            </a:r>
          </a:p>
          <a:p>
            <a:pPr marL="285750" indent="-285750">
              <a:buFontTx/>
              <a:buChar char="-"/>
            </a:pP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Trebuchet MS" panose="020B0603020202020204" pitchFamily="34" charset="0"/>
              <a:cs typeface="Times New Roman" panose="02020603050405020304" pitchFamily="18" charset="0"/>
            </a:endParaRPr>
          </a:p>
          <a:p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- религиозных организаций, образованных указанными централизованными религиозными организациями; </a:t>
            </a:r>
          </a:p>
          <a:p>
            <a:pPr marL="285750" indent="-285750">
              <a:buFontTx/>
              <a:buChar char="-"/>
            </a:pP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Trebuchet MS" panose="020B0603020202020204" pitchFamily="34" charset="0"/>
              <a:cs typeface="Times New Roman" panose="02020603050405020304" pitchFamily="18" charset="0"/>
            </a:endParaRPr>
          </a:p>
          <a:p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- иных некоммерческих организаций, на которые распространяется специальный порядок государственной регистрации некоммерческих организаций, установленный Федеральным законом "О некоммерческих организациях".</a:t>
            </a:r>
          </a:p>
          <a:p>
            <a:pPr algn="just">
              <a:lnSpc>
                <a:spcPts val="1800"/>
              </a:lnSpc>
              <a:spcAft>
                <a:spcPts val="0"/>
              </a:spcAft>
            </a:pP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7605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>
                <a:solidFill>
                  <a:schemeClr val="accent1">
                    <a:lumMod val="50000"/>
                  </a:schemeClr>
                </a:solidFill>
              </a:rPr>
              <a:t>Круг заявителей при предоставлении государственной услуги</a:t>
            </a: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677334" y="1837592"/>
            <a:ext cx="8596668" cy="4554415"/>
          </a:xfrm>
        </p:spPr>
        <p:txBody>
          <a:bodyPr>
            <a:normAutofit/>
          </a:bodyPr>
          <a:lstStyle/>
          <a:p>
            <a:r>
              <a:rPr lang="ru-RU" sz="1600" dirty="0"/>
              <a:t>Руководитель постоянно действующего руководящего (исполнительного) органа (иное лицо, имеющее право без доверенности действовать от имени организации):</a:t>
            </a:r>
          </a:p>
          <a:p>
            <a:r>
              <a:rPr lang="ru-RU" sz="1600" dirty="0"/>
              <a:t>- межрегиональной, региональной или местной общественной организации и движения;</a:t>
            </a:r>
          </a:p>
          <a:p>
            <a:r>
              <a:rPr lang="ru-RU" sz="1600" dirty="0"/>
              <a:t>- регионального отделения международной, общероссийской или межрегиональной общественной организации и движения;</a:t>
            </a:r>
          </a:p>
          <a:p>
            <a:r>
              <a:rPr lang="ru-RU" sz="1600" dirty="0"/>
              <a:t>- местной религиозной организации, централизованной религиозной организации, имеющей местные религиозные организации на территории одного субъекта Российской Федерации;</a:t>
            </a:r>
          </a:p>
          <a:p>
            <a:r>
              <a:rPr lang="ru-RU" sz="1600" dirty="0"/>
              <a:t>- религиозных организаций, образованных централизованными религиозными организациями, имеющими местные религиозные организации на территории одного субъекта Российской Федерации;</a:t>
            </a:r>
          </a:p>
          <a:p>
            <a:r>
              <a:rPr lang="ru-RU" sz="1600" dirty="0"/>
              <a:t>- иной некоммерческой организации, на которую распространяется специальный порядок государственной регистрации некоммерческих организаций.</a:t>
            </a:r>
          </a:p>
        </p:txBody>
      </p:sp>
    </p:spTree>
    <p:extLst>
      <p:ext uri="{BB962C8B-B14F-4D97-AF65-F5344CB8AC3E}">
        <p14:creationId xmlns:p14="http://schemas.microsoft.com/office/powerpoint/2010/main" val="34406489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7877" y="703385"/>
            <a:ext cx="8484577" cy="1107830"/>
          </a:xfrm>
        </p:spPr>
        <p:txBody>
          <a:bodyPr>
            <a:noAutofit/>
          </a:bodyPr>
          <a:lstStyle/>
          <a:p>
            <a:pPr algn="ctr"/>
            <a:r>
              <a:rPr lang="ru-RU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Государственная услуга предоставляется заявителю в соответствии с вариантом предоставления государственной услуги.</a:t>
            </a:r>
            <a:br>
              <a:rPr lang="ru-RU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endParaRPr lang="ru-RU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987062"/>
            <a:ext cx="8596668" cy="405430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/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28700" y="2057400"/>
            <a:ext cx="8053754" cy="23387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lvl="0" indent="-342900">
              <a:spcBef>
                <a:spcPts val="1000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endParaRPr lang="ru-RU" dirty="0">
              <a:solidFill>
                <a:srgbClr val="FF0000"/>
              </a:solidFill>
            </a:endParaRPr>
          </a:p>
          <a:p>
            <a:pPr marL="342900" lvl="0" indent="-342900">
              <a:spcBef>
                <a:spcPts val="1000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Вариант определяется на основании результата государственной услуги, за предоставлением которой обратился указанный заявитель, путем анкетирования заявителя. Анкетирование заявителя осуществляется посредством Единого портала и включает в себя вопросы, позволяющие выявить перечень признаков заявителя, установленных в </a:t>
            </a:r>
            <a:r>
              <a:rPr lang="ru-RU" u="sng" dirty="0">
                <a:solidFill>
                  <a:schemeClr val="tx1">
                    <a:lumMod val="75000"/>
                    <a:lumOff val="25000"/>
                  </a:schemeClr>
                </a:solidFill>
                <a:hlinkClick r:id="rId2"/>
              </a:rPr>
              <a:t>таблице 1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приложения N 1 к Административному регламенту.</a:t>
            </a:r>
          </a:p>
          <a:p>
            <a:pPr marL="342900" lvl="0" indent="-342900">
              <a:spcBef>
                <a:spcPts val="1000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70517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3"/>
          <a:srcRect b="2999"/>
          <a:stretch/>
        </p:blipFill>
        <p:spPr>
          <a:xfrm>
            <a:off x="573745" y="81078"/>
            <a:ext cx="5042660" cy="6669345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65473" y="900154"/>
            <a:ext cx="5084027" cy="5913024"/>
          </a:xfrm>
          <a:prstGeom prst="rect">
            <a:avLst/>
          </a:prstGeom>
        </p:spPr>
      </p:pic>
      <p:cxnSp>
        <p:nvCxnSpPr>
          <p:cNvPr id="12" name="Прямая соединительная линия 11"/>
          <p:cNvCxnSpPr/>
          <p:nvPr/>
        </p:nvCxnSpPr>
        <p:spPr>
          <a:xfrm>
            <a:off x="5065059" y="4052047"/>
            <a:ext cx="4522694" cy="179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9578788" y="900154"/>
            <a:ext cx="31377" cy="56709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573745" y="1210399"/>
            <a:ext cx="4481327" cy="1776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H="1">
            <a:off x="573746" y="4267200"/>
            <a:ext cx="449131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36657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77334" y="0"/>
            <a:ext cx="8756812" cy="1635369"/>
          </a:xfrm>
        </p:spPr>
        <p:txBody>
          <a:bodyPr>
            <a:normAutofit fontScale="90000"/>
          </a:bodyPr>
          <a:lstStyle/>
          <a:p>
            <a:pPr algn="ctr"/>
            <a:br>
              <a:rPr lang="ru-RU" sz="24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2">
                    <a:lumMod val="75000"/>
                  </a:schemeClr>
                </a:solidFill>
              </a:rPr>
              <a:t>Перечень вариантов предоставления государственной услуги Управлением Минюста России по Республике Хакасия </a:t>
            </a:r>
            <a:br>
              <a:rPr lang="ru-RU" sz="20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ru-RU" sz="20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1400" dirty="0">
                <a:solidFill>
                  <a:schemeClr val="tx1"/>
                </a:solidFill>
              </a:rPr>
              <a:t>Руководитель постоянно действующего руководящего (исполнительного) органа (иное лицо, имеющее право без доверенности действовать от имени организации)</a:t>
            </a:r>
            <a:br>
              <a:rPr lang="ru-RU" sz="1400" dirty="0">
                <a:solidFill>
                  <a:schemeClr val="tx1"/>
                </a:solidFill>
              </a:rPr>
            </a:br>
            <a:br>
              <a:rPr lang="ru-RU" sz="14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ru-RU" sz="24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ru-RU" sz="24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ru-RU" sz="24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ru-RU" sz="2400" dirty="0">
                <a:solidFill>
                  <a:schemeClr val="accent2">
                    <a:lumMod val="75000"/>
                  </a:schemeClr>
                </a:solidFill>
              </a:rPr>
            </a:br>
            <a:endParaRPr lang="ru-RU" sz="2400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17685" y="2074985"/>
            <a:ext cx="2101361" cy="2356338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  <a:tabLst>
                <a:tab pos="36000" algn="l"/>
              </a:tabLst>
            </a:pPr>
            <a:r>
              <a:rPr lang="ru-RU" sz="1300" b="1" dirty="0">
                <a:solidFill>
                  <a:schemeClr val="tx1"/>
                </a:solidFill>
              </a:rPr>
              <a:t>Вариант 2</a:t>
            </a:r>
          </a:p>
          <a:p>
            <a:pPr marL="0" indent="0">
              <a:spcBef>
                <a:spcPts val="0"/>
              </a:spcBef>
              <a:buNone/>
              <a:tabLst>
                <a:tab pos="36000" algn="l"/>
              </a:tabLst>
            </a:pPr>
            <a:r>
              <a:rPr lang="ru-RU" sz="1300" dirty="0"/>
              <a:t>Признание организации </a:t>
            </a:r>
          </a:p>
          <a:p>
            <a:pPr marL="0" indent="0">
              <a:spcBef>
                <a:spcPts val="0"/>
              </a:spcBef>
              <a:buNone/>
              <a:tabLst>
                <a:tab pos="36000" algn="l"/>
              </a:tabLst>
            </a:pPr>
            <a:r>
              <a:rPr lang="ru-RU" sz="1300" dirty="0"/>
              <a:t>исполнителем </a:t>
            </a:r>
          </a:p>
          <a:p>
            <a:pPr marL="0" indent="0">
              <a:spcBef>
                <a:spcPts val="0"/>
              </a:spcBef>
              <a:buNone/>
              <a:tabLst>
                <a:tab pos="36000" algn="l"/>
              </a:tabLst>
            </a:pPr>
            <a:r>
              <a:rPr lang="ru-RU" sz="1300" dirty="0"/>
              <a:t>общественно полезных услуг и </a:t>
            </a:r>
          </a:p>
          <a:p>
            <a:pPr marL="0" indent="0">
              <a:spcBef>
                <a:spcPts val="0"/>
              </a:spcBef>
              <a:buNone/>
              <a:tabLst>
                <a:tab pos="36000" algn="l"/>
              </a:tabLst>
            </a:pPr>
            <a:r>
              <a:rPr lang="ru-RU" sz="1300" dirty="0"/>
              <a:t>включение организации</a:t>
            </a:r>
          </a:p>
          <a:p>
            <a:pPr marL="0" indent="0">
              <a:spcBef>
                <a:spcPts val="0"/>
              </a:spcBef>
              <a:buNone/>
              <a:tabLst>
                <a:tab pos="36000" algn="l"/>
              </a:tabLst>
            </a:pPr>
            <a:r>
              <a:rPr lang="ru-RU" sz="1300" dirty="0"/>
              <a:t> в реестр некоммерческих </a:t>
            </a:r>
          </a:p>
          <a:p>
            <a:pPr marL="0" indent="0">
              <a:spcBef>
                <a:spcPts val="0"/>
              </a:spcBef>
              <a:buNone/>
              <a:tabLst>
                <a:tab pos="36000" algn="l"/>
              </a:tabLst>
            </a:pPr>
            <a:r>
              <a:rPr lang="ru-RU" sz="1300" dirty="0"/>
              <a:t>организаций – исполнителей</a:t>
            </a:r>
          </a:p>
          <a:p>
            <a:pPr marL="0" indent="0">
              <a:spcBef>
                <a:spcPts val="0"/>
              </a:spcBef>
              <a:buNone/>
              <a:tabLst>
                <a:tab pos="36000" algn="l"/>
              </a:tabLst>
            </a:pPr>
            <a:r>
              <a:rPr lang="ru-RU" sz="1300" dirty="0"/>
              <a:t>общественно полезных услуг</a:t>
            </a:r>
          </a:p>
        </p:txBody>
      </p:sp>
      <p:cxnSp>
        <p:nvCxnSpPr>
          <p:cNvPr id="7" name="Прямая со стрелкой 6"/>
          <p:cNvCxnSpPr/>
          <p:nvPr/>
        </p:nvCxnSpPr>
        <p:spPr>
          <a:xfrm flipH="1">
            <a:off x="2048853" y="1669768"/>
            <a:ext cx="386616" cy="3516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4009455" y="1635369"/>
            <a:ext cx="0" cy="4396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7631723" y="1669768"/>
            <a:ext cx="492369" cy="3516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6374423" y="1635369"/>
            <a:ext cx="8792" cy="4396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261946" y="2074985"/>
            <a:ext cx="1820007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300" b="1" dirty="0"/>
              <a:t>Вариант 4</a:t>
            </a:r>
          </a:p>
          <a:p>
            <a:r>
              <a:rPr lang="ru-RU" sz="1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Внесение в реестр сведений об общественно полезных услугах, оказываемых организацией, ранее включенной в реестр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424854" y="2074986"/>
            <a:ext cx="1987223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300" b="1" dirty="0"/>
              <a:t>Вариант 6</a:t>
            </a:r>
          </a:p>
          <a:p>
            <a:r>
              <a:rPr lang="ru-RU" sz="1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Повторное признание организации исполнителем общественно полезных услуг и включение организации в реестр по истечении 2 лет со дня внесения организации в реестр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7631723" y="3193148"/>
            <a:ext cx="180242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br>
              <a:rPr lang="ru-RU" dirty="0"/>
            </a:br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7631724" y="2074986"/>
            <a:ext cx="2022066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300" b="1" dirty="0"/>
              <a:t>Вариант 8</a:t>
            </a:r>
          </a:p>
          <a:p>
            <a:r>
              <a:rPr lang="ru-RU" sz="1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Исправление допущенных опечаток и (или) ошибок в выданных в результате предоставления государственной услуги документах и (или) созданных реестровых записях</a:t>
            </a:r>
          </a:p>
        </p:txBody>
      </p:sp>
    </p:spTree>
    <p:extLst>
      <p:ext uri="{BB962C8B-B14F-4D97-AF65-F5344CB8AC3E}">
        <p14:creationId xmlns:p14="http://schemas.microsoft.com/office/powerpoint/2010/main" val="1048832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8010" y="178525"/>
            <a:ext cx="9287693" cy="6548846"/>
          </a:xfrm>
        </p:spPr>
        <p:txBody>
          <a:bodyPr>
            <a:normAutofit fontScale="90000"/>
          </a:bodyPr>
          <a:lstStyle/>
          <a:p>
            <a:pPr algn="ctr"/>
            <a:br>
              <a:rPr lang="ru-RU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государственной услуги в соответствии с вариантом включает в себя следующие административные процедуры:</a:t>
            </a:r>
            <a:br>
              <a:rPr lang="ru-RU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прием документов, необходимых для получения государственной услуги;</a:t>
            </a:r>
            <a:b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b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межведомственное информационное взаимодействие;</a:t>
            </a:r>
            <a:b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b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принятие решения о предоставлении (об отказе в предоставлении) государственной услуги;</a:t>
            </a:r>
            <a:b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b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предоставление результата государственной услуги;</a:t>
            </a:r>
            <a:b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b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получение дополнительных сведений от заявителя.</a:t>
            </a:r>
            <a:b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ru-RU" sz="1600" b="1" dirty="0"/>
              <a:t> </a:t>
            </a:r>
            <a:br>
              <a:rPr lang="ru-RU" sz="1600" b="1" dirty="0"/>
            </a:br>
            <a:br>
              <a:rPr lang="ru-RU" sz="1600" b="1" dirty="0"/>
            </a:br>
            <a:br>
              <a:rPr lang="ru-RU" sz="1600" b="1" dirty="0"/>
            </a:br>
            <a:br>
              <a:rPr lang="ru-RU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ru-RU" sz="1800" b="1" dirty="0">
                <a:solidFill>
                  <a:schemeClr val="tx2">
                    <a:lumMod val="75000"/>
                  </a:schemeClr>
                </a:solidFill>
              </a:rPr>
              <a:t>Максимальный срок предоставления государственной услуги составляет 5 рабочих дней.</a:t>
            </a:r>
            <a:br>
              <a:rPr lang="ru-RU" sz="1800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1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br>
              <a:rPr lang="ru-RU" sz="1800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1800" b="1" dirty="0">
                <a:solidFill>
                  <a:schemeClr val="tx2">
                    <a:lumMod val="75000"/>
                  </a:schemeClr>
                </a:solidFill>
              </a:rPr>
              <a:t>Предоставление государственной услуги осуществляется без взимания государственной пошлины или иной платы. </a:t>
            </a:r>
            <a:br>
              <a:rPr lang="ru-RU" sz="1800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b="1" dirty="0"/>
              <a:t> </a:t>
            </a:r>
            <a:br>
              <a:rPr lang="ru-RU" dirty="0"/>
            </a:br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b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720111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"/>
</p:tagLst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3106</TotalTime>
  <Words>1679</Words>
  <Application>Microsoft Office PowerPoint</Application>
  <PresentationFormat>Широкоэкранный</PresentationFormat>
  <Paragraphs>108</Paragraphs>
  <Slides>20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6" baseType="lpstr">
      <vt:lpstr>Arial</vt:lpstr>
      <vt:lpstr>Calibri</vt:lpstr>
      <vt:lpstr>Times New Roman</vt:lpstr>
      <vt:lpstr>Trebuchet MS</vt:lpstr>
      <vt:lpstr>Wingdings 3</vt:lpstr>
      <vt:lpstr>Аспект</vt:lpstr>
      <vt:lpstr>       Предоставление государственной услуги по принятию решения о признании социально ориентированной некоммерческой организации исполнителем общественно полезных услуг   </vt:lpstr>
      <vt:lpstr>Презентация PowerPoint</vt:lpstr>
      <vt:lpstr>Основные нормативные правовые акты, регулирующие отношения, возникающие в связи с предоставлением государственной услуги:   - Федеральный закон от 12 января 1996 года № 7–ФЗ «О некоммерческих организациях»  - Федеральный закон от 27 июля 2010 г. № 210-ФЗ «Об организации предоставления государственных и муниципальных услуг»    - Указ Президента Российской Федерации от 8 августа 2016 года № 398 «Об утверждении приоритетных направлений деятельности в сфере оказания общественно полезных услуг»   - Постановление Правительства Российской Федерации от 27 октября 2016 года № 1096 «Об утверждении перечня общественно полезных услуг и критериев оценки качества их оказания»   - Постановление Правительства Российской Федерации от 26 января 2017 года № 89 «О реестре некоммерческих организаций – исполнителей общественно полезных услуг»   - Административный регламент Министерства юстиции Российской Федерации по предоставлению государственной услуги по принятию решения о признании социально ориентированной некоммерческой организации исполнителем общественно полезных услуг, утвержденный Приказом Министерства юстиции Российской Федерации от 31 октября 2022 г. № 260;      </vt:lpstr>
      <vt:lpstr>Презентация PowerPoint</vt:lpstr>
      <vt:lpstr>Круг заявителей при предоставлении государственной услуги</vt:lpstr>
      <vt:lpstr>Государственная услуга предоставляется заявителю в соответствии с вариантом предоставления государственной услуги. </vt:lpstr>
      <vt:lpstr>Презентация PowerPoint</vt:lpstr>
      <vt:lpstr> Перечень вариантов предоставления государственной услуги Управлением Минюста России по Республике Хакасия   Руководитель постоянно действующего руководящего (исполнительного) органа (иное лицо, имеющее право без доверенности действовать от имени организации)      </vt:lpstr>
      <vt:lpstr> Предоставление государственной услуги в соответствии с вариантом включает в себя следующие административные процедуры:  - прием документов, необходимых для получения государственной услуги;  - межведомственное информационное взаимодействие;  - принятие решения о предоставлении (об отказе в предоставлении) государственной услуги;  - предоставление результата государственной услуги;  - получение дополнительных сведений от заявителя.      Максимальный срок предоставления государственной услуги составляет 5 рабочих дней.   Предоставление государственной услуги осуществляется без взимания государственной пошлины или иной платы.         </vt:lpstr>
      <vt:lpstr>Презентация PowerPoint</vt:lpstr>
      <vt:lpstr>Презентация PowerPoint</vt:lpstr>
      <vt:lpstr>Органы, осуществляющие оценку качества ОПУ</vt:lpstr>
      <vt:lpstr>Презентация PowerPoint</vt:lpstr>
      <vt:lpstr>Для внесения социально ориентированных некоммерческих организаций  в реестр исполнителей общественно полезных услуг предоставляется  заявление о признании СО НКО ИОПУ по форме согласно приложению № 1 к Правилам принятия решения, утвержденным Постановлением Правительства РФ от 26.01.2017  № 89 «О реестре некоммерческих организаций - исполнителей общественно полезных услуг» (далее - Правила), а также по инициативе заявителя  могут прилагаться:     </vt:lpstr>
      <vt:lpstr>Презентация PowerPoint</vt:lpstr>
      <vt:lpstr>Презентация PowerPoint</vt:lpstr>
      <vt:lpstr>Результатом предоставления государственной услуги является:   - признание организации исполнителем общественно полезных услуг и включение организации в реестр некоммерческих организаций - исполнителей общественно полезных услуг;  - внесение в реестр сведений об общественно полезных услугах, оказываемых организацией, ранее включенной в реестр;  - повторное признание организации исполнителем общественно полезных услуг и включение организации в реестр по истечении 2 лет со дня внесения организации в реестр;  - исправление допущенных опечаток и (или) ошибок в выданных в результате предоставления государственной услуги документах и (или) созданных реестровых записях;   - прекращение предоставления государственной услуги по инициативе заявителя;   - решение об отказе в предоставлении государственной услуги.  </vt:lpstr>
      <vt:lpstr>Исчерпывающий перечень оснований для приостановления предоставления государственной услуги или отказа в предоставлении государственной услуги:   Оснований для приостановления предоставления государственной услуги не имеется.  Основаниями для отказа в предоставлении государственной услуги являются:  - не представление (несвоевременное представление) документов, указанных в пункте 17 Административного регламента;  - включение организации в реестр некоммерческих организаций, выполняющих функции иностранного агента;  - представление документов, содержащих недостоверные сведения, либо документов, оформленных в ненадлежащем порядке;  - наличие у организации задолженности по налогам и сборам, иным предусмотренным законодательством Российской Федерации обязательным платежам.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Ольга Сипкина</dc:creator>
  <cp:lastModifiedBy>Анастасия Чарыкова</cp:lastModifiedBy>
  <cp:revision>125</cp:revision>
  <cp:lastPrinted>2020-02-06T04:20:37Z</cp:lastPrinted>
  <dcterms:created xsi:type="dcterms:W3CDTF">2020-02-05T06:23:09Z</dcterms:created>
  <dcterms:modified xsi:type="dcterms:W3CDTF">2026-02-02T03:57:17Z</dcterms:modified>
</cp:coreProperties>
</file>