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sldIdLst>
    <p:sldId id="256" r:id="rId2"/>
    <p:sldId id="260" r:id="rId3"/>
    <p:sldId id="258" r:id="rId4"/>
    <p:sldId id="257" r:id="rId5"/>
    <p:sldId id="265" r:id="rId6"/>
    <p:sldId id="266" r:id="rId7"/>
    <p:sldId id="261" r:id="rId8"/>
    <p:sldId id="263" r:id="rId9"/>
    <p:sldId id="264" r:id="rId10"/>
    <p:sldId id="262"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954012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573253E-C52A-4D79-A726-6949D1695CFA}" type="datetimeFigureOut">
              <a:rPr lang="ru-RU" smtClean="0"/>
              <a:t>02.02.2026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3925100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595249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5890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3162919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537774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2737563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098638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200626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171513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167423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73253E-C52A-4D79-A726-6949D1695CFA}" type="datetimeFigureOut">
              <a:rPr lang="ru-RU" smtClean="0"/>
              <a:t>02.02.2026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2001363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573253E-C52A-4D79-A726-6949D1695CFA}" type="datetimeFigureOut">
              <a:rPr lang="ru-RU" smtClean="0"/>
              <a:t>02.02.2026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3949399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3433868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4060451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0573253E-C52A-4D79-A726-6949D1695CFA}" type="datetimeFigureOut">
              <a:rPr lang="ru-RU" smtClean="0"/>
              <a:t>02.02.2026</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326329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573253E-C52A-4D79-A726-6949D1695CFA}" type="datetimeFigureOut">
              <a:rPr lang="ru-RU" smtClean="0"/>
              <a:t>02.02.2026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CF54F78-FE27-483B-8ED1-A490A50A2675}" type="slidenum">
              <a:rPr lang="ru-RU" smtClean="0"/>
              <a:t>‹#›</a:t>
            </a:fld>
            <a:endParaRPr lang="ru-RU"/>
          </a:p>
        </p:txBody>
      </p:sp>
    </p:spTree>
    <p:extLst>
      <p:ext uri="{BB962C8B-B14F-4D97-AF65-F5344CB8AC3E}">
        <p14:creationId xmlns:p14="http://schemas.microsoft.com/office/powerpoint/2010/main" val="428815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573253E-C52A-4D79-A726-6949D1695CFA}" type="datetimeFigureOut">
              <a:rPr lang="ru-RU" smtClean="0"/>
              <a:t>02.02.2026</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F54F78-FE27-483B-8ED1-A490A50A2675}" type="slidenum">
              <a:rPr lang="ru-RU" smtClean="0"/>
              <a:t>‹#›</a:t>
            </a:fld>
            <a:endParaRPr lang="ru-RU"/>
          </a:p>
        </p:txBody>
      </p:sp>
    </p:spTree>
    <p:extLst>
      <p:ext uri="{BB962C8B-B14F-4D97-AF65-F5344CB8AC3E}">
        <p14:creationId xmlns:p14="http://schemas.microsoft.com/office/powerpoint/2010/main" val="4128293181"/>
      </p:ext>
    </p:extLst>
  </p:cSld>
  <p:clrMap bg1="dk1" tx1="lt1" bg2="dk2" tx2="lt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o19.minjust.gov.ru/"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hyperlink" Target="tel:+73902248175"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87162">
              <a:srgbClr val="136E93"/>
            </a:gs>
            <a:gs pos="41000">
              <a:schemeClr val="accent5">
                <a:lumMod val="50000"/>
              </a:schemeClr>
            </a:gs>
            <a:gs pos="55000">
              <a:srgbClr val="136E93"/>
            </a:gs>
            <a:gs pos="0">
              <a:schemeClr val="bg2">
                <a:lumMod val="60000"/>
                <a:lumOff val="4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37698" y="3000375"/>
            <a:ext cx="9522571" cy="1171574"/>
          </a:xfrm>
          <a:noFill/>
          <a:ln>
            <a:noFill/>
          </a:ln>
          <a:effectLst>
            <a:softEdge rad="12700"/>
          </a:effectLst>
          <a:scene3d>
            <a:camera prst="orthographicFront"/>
            <a:lightRig rig="threePt" dir="t"/>
          </a:scene3d>
          <a:sp3d extrusionH="76200">
            <a:bevelT prst="relaxedInset"/>
            <a:bevelB prst="relaxedInset"/>
            <a:extrusionClr>
              <a:schemeClr val="bg2"/>
            </a:extrusionClr>
          </a:sp3d>
        </p:spPr>
        <p:txBody>
          <a:bodyPr>
            <a:normAutofit/>
          </a:bodyPr>
          <a:lstStyle/>
          <a:p>
            <a:pPr algn="ctr"/>
            <a:r>
              <a:rPr lang="ru-RU" sz="2800" b="1" spc="300" dirty="0">
                <a:solidFill>
                  <a:schemeClr val="tx1"/>
                </a:solidFill>
                <a:latin typeface="Cambria Math" panose="02040503050406030204" pitchFamily="18" charset="0"/>
                <a:ea typeface="Cambria Math" panose="02040503050406030204" pitchFamily="18" charset="0"/>
                <a:cs typeface="Estrangelo Edessa" panose="03080600000000000000" pitchFamily="66" charset="0"/>
              </a:rPr>
              <a:t>ИДЕАЛЬНЫЙ УСТАВ НКО-ЭТО</a:t>
            </a:r>
          </a:p>
          <a:p>
            <a:pPr algn="ctr"/>
            <a:r>
              <a:rPr lang="ru-RU" sz="2800" b="1" spc="300" dirty="0">
                <a:solidFill>
                  <a:schemeClr val="tx1"/>
                </a:solidFill>
                <a:latin typeface="Cambria Math" panose="02040503050406030204" pitchFamily="18" charset="0"/>
                <a:ea typeface="Cambria Math" panose="02040503050406030204" pitchFamily="18" charset="0"/>
                <a:cs typeface="Estrangelo Edessa" panose="03080600000000000000" pitchFamily="66" charset="0"/>
              </a:rPr>
              <a:t> ВОЗМОЖНО!</a:t>
            </a:r>
            <a:endParaRPr lang="ru-RU" sz="2800" b="1" spc="300" dirty="0">
              <a:latin typeface="Cambria Math" panose="02040503050406030204" pitchFamily="18" charset="0"/>
              <a:ea typeface="Cambria Math" panose="02040503050406030204" pitchFamily="18" charset="0"/>
              <a:cs typeface="Estrangelo Edessa" panose="03080600000000000000" pitchFamily="66"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l="28059"/>
          <a:stretch/>
        </p:blipFill>
        <p:spPr>
          <a:xfrm>
            <a:off x="1143000" y="0"/>
            <a:ext cx="2705128" cy="1090246"/>
          </a:xfrm>
          <a:prstGeom prst="rect">
            <a:avLst/>
          </a:prstGeom>
        </p:spPr>
      </p:pic>
      <p:pic>
        <p:nvPicPr>
          <p:cNvPr id="2" name="Рисунок 1">
            <a:extLst>
              <a:ext uri="{FF2B5EF4-FFF2-40B4-BE49-F238E27FC236}">
                <a16:creationId xmlns:a16="http://schemas.microsoft.com/office/drawing/2014/main" id="{17D64D36-C352-4675-9946-BB5FDE9792AE}"/>
              </a:ext>
            </a:extLst>
          </p:cNvPr>
          <p:cNvPicPr>
            <a:picLocks noChangeAspect="1"/>
          </p:cNvPicPr>
          <p:nvPr/>
        </p:nvPicPr>
        <p:blipFill>
          <a:blip r:embed="rId3"/>
          <a:stretch>
            <a:fillRect/>
          </a:stretch>
        </p:blipFill>
        <p:spPr>
          <a:xfrm>
            <a:off x="0" y="0"/>
            <a:ext cx="1216635" cy="1171575"/>
          </a:xfrm>
          <a:prstGeom prst="rect">
            <a:avLst/>
          </a:prstGeom>
        </p:spPr>
      </p:pic>
    </p:spTree>
    <p:extLst>
      <p:ext uri="{BB962C8B-B14F-4D97-AF65-F5344CB8AC3E}">
        <p14:creationId xmlns:p14="http://schemas.microsoft.com/office/powerpoint/2010/main" val="2627745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2000">
              <a:schemeClr val="accent5">
                <a:lumMod val="50000"/>
              </a:schemeClr>
            </a:gs>
            <a:gs pos="100000">
              <a:schemeClr val="bg2">
                <a:shade val="62000"/>
                <a:hueMod val="100000"/>
                <a:satMod val="134000"/>
                <a:lumMod val="56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52438"/>
            <a:ext cx="10412413" cy="1214437"/>
          </a:xfrm>
        </p:spPr>
        <p:txBody>
          <a:bodyPr/>
          <a:lstStyle/>
          <a:p>
            <a:pPr algn="ctr"/>
            <a:br>
              <a:rPr lang="ru-RU" sz="2000" b="1" dirty="0">
                <a:latin typeface="Cambria Math" panose="02040503050406030204" pitchFamily="18" charset="0"/>
                <a:ea typeface="Cambria Math" panose="02040503050406030204" pitchFamily="18" charset="0"/>
                <a:cs typeface="Browallia New" panose="020B0604020202020204" pitchFamily="34" charset="-34"/>
              </a:rPr>
            </a:br>
            <a:endParaRPr lang="ru-RU" sz="1400" b="1" dirty="0">
              <a:latin typeface="Cambria Math" panose="02040503050406030204" pitchFamily="18" charset="0"/>
              <a:ea typeface="Cambria Math" panose="02040503050406030204" pitchFamily="18" charset="0"/>
              <a:cs typeface="Browallia New" panose="020B0604020202020204" pitchFamily="34" charset="-34"/>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18" y="309562"/>
            <a:ext cx="2345532" cy="2538413"/>
          </a:xfrm>
          <a:prstGeom prst="rect">
            <a:avLst/>
          </a:prstGeom>
        </p:spPr>
      </p:pic>
      <p:sp>
        <p:nvSpPr>
          <p:cNvPr id="7" name="Прямоугольник 6"/>
          <p:cNvSpPr/>
          <p:nvPr/>
        </p:nvSpPr>
        <p:spPr>
          <a:xfrm>
            <a:off x="3047999" y="452438"/>
            <a:ext cx="7553325" cy="2862322"/>
          </a:xfrm>
          <a:prstGeom prst="rect">
            <a:avLst/>
          </a:prstGeom>
        </p:spPr>
        <p:txBody>
          <a:bodyPr wrap="square">
            <a:spAutoFit/>
          </a:bodyPr>
          <a:lstStyle/>
          <a:p>
            <a:pPr algn="just"/>
            <a:r>
              <a:rPr lang="ru-RU" b="1" dirty="0"/>
              <a:t>Консультации по вопросам государственной регистрации некоммерческих организаций предоставляются:</a:t>
            </a:r>
          </a:p>
          <a:p>
            <a:pPr algn="just"/>
            <a:endParaRPr lang="ru-RU" dirty="0"/>
          </a:p>
          <a:p>
            <a:pPr algn="just">
              <a:buFont typeface="Arial" panose="020B0604020202020204" pitchFamily="34" charset="0"/>
              <a:buChar char="•"/>
            </a:pPr>
            <a:r>
              <a:rPr lang="ru-RU" dirty="0"/>
              <a:t>при личном обращении: </a:t>
            </a:r>
            <a:r>
              <a:rPr lang="ru-RU" b="1" dirty="0"/>
              <a:t>кабинеты № 2, № 3</a:t>
            </a:r>
            <a:r>
              <a:rPr lang="ru-RU" dirty="0"/>
              <a:t>;</a:t>
            </a:r>
          </a:p>
          <a:p>
            <a:pPr algn="just">
              <a:buFont typeface="Arial" panose="020B0604020202020204" pitchFamily="34" charset="0"/>
              <a:buChar char="•"/>
            </a:pPr>
            <a:endParaRPr lang="ru-RU" dirty="0"/>
          </a:p>
          <a:p>
            <a:pPr algn="just">
              <a:buFont typeface="Arial" panose="020B0604020202020204" pitchFamily="34" charset="0"/>
              <a:buChar char="•"/>
            </a:pPr>
            <a:r>
              <a:rPr lang="ru-RU" dirty="0"/>
              <a:t>посредством интернет-сайта: </a:t>
            </a:r>
            <a:r>
              <a:rPr lang="ru-RU" b="1" dirty="0">
                <a:hlinkClick r:id="rId3"/>
              </a:rPr>
              <a:t>to19.minjust.gov.ru</a:t>
            </a:r>
            <a:r>
              <a:rPr lang="ru-RU" dirty="0"/>
              <a:t>;</a:t>
            </a:r>
          </a:p>
          <a:p>
            <a:pPr algn="just">
              <a:buFont typeface="Arial" panose="020B0604020202020204" pitchFamily="34" charset="0"/>
              <a:buChar char="•"/>
            </a:pPr>
            <a:endParaRPr lang="ru-RU" dirty="0"/>
          </a:p>
          <a:p>
            <a:pPr algn="just">
              <a:buFont typeface="Arial" panose="020B0604020202020204" pitchFamily="34" charset="0"/>
              <a:buChar char="•"/>
            </a:pPr>
            <a:r>
              <a:rPr lang="ru-RU" dirty="0"/>
              <a:t>телефонной связи: </a:t>
            </a:r>
            <a:r>
              <a:rPr lang="ru-RU" b="1" dirty="0">
                <a:hlinkClick r:id="rId4"/>
              </a:rPr>
              <a:t>+73902248175</a:t>
            </a:r>
            <a:r>
              <a:rPr lang="ru-RU" b="1" dirty="0"/>
              <a:t> доб. 314, 315</a:t>
            </a:r>
          </a:p>
          <a:p>
            <a:pPr algn="just">
              <a:buFont typeface="Arial" panose="020B0604020202020204" pitchFamily="34" charset="0"/>
              <a:buChar char="•"/>
            </a:pPr>
            <a:endParaRPr lang="ru-RU" dirty="0"/>
          </a:p>
          <a:p>
            <a:pPr algn="just">
              <a:buFont typeface="Arial" panose="020B0604020202020204" pitchFamily="34" charset="0"/>
              <a:buChar char="•"/>
            </a:pPr>
            <a:r>
              <a:rPr lang="ru-RU" dirty="0"/>
              <a:t>почтовой связи: </a:t>
            </a:r>
            <a:r>
              <a:rPr lang="ru-RU" b="1" dirty="0"/>
              <a:t>655017, г. Абакан пр-т. Ленина, д. 82, </a:t>
            </a:r>
            <a:endParaRPr lang="ru-RU" dirty="0">
              <a:effectLst/>
            </a:endParaRPr>
          </a:p>
        </p:txBody>
      </p:sp>
    </p:spTree>
    <p:extLst>
      <p:ext uri="{BB962C8B-B14F-4D97-AF65-F5344CB8AC3E}">
        <p14:creationId xmlns:p14="http://schemas.microsoft.com/office/powerpoint/2010/main" val="314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39000">
              <a:schemeClr val="accent5">
                <a:lumMod val="50000"/>
              </a:schemeClr>
            </a:gs>
            <a:gs pos="71000">
              <a:schemeClr val="bg2">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7"/>
            <a:ext cx="10450514" cy="1042707"/>
          </a:xfrm>
        </p:spPr>
        <p:txBody>
          <a:bodyPr/>
          <a:lstStyle/>
          <a:p>
            <a:pPr algn="ctr"/>
            <a:r>
              <a:rPr lang="ru-RU" sz="2000" b="1" dirty="0">
                <a:latin typeface="Cambria Math" panose="02040503050406030204" pitchFamily="18" charset="0"/>
                <a:ea typeface="Cambria Math" panose="02040503050406030204" pitchFamily="18" charset="0"/>
              </a:rPr>
              <a:t>В соответствии с п. 4 ст. 52 Гражданского кодекса Российской Федерации                                       в учредительных документах юридических лиц должны содержаться:</a:t>
            </a:r>
            <a:br>
              <a:rPr lang="ru-RU" sz="2000" b="1" dirty="0">
                <a:latin typeface="Cambria Math" panose="02040503050406030204" pitchFamily="18" charset="0"/>
                <a:ea typeface="Cambria Math" panose="02040503050406030204" pitchFamily="18" charset="0"/>
              </a:rPr>
            </a:br>
            <a:br>
              <a:rPr lang="ru-RU" sz="2000" dirty="0">
                <a:latin typeface="Cambria Math" panose="02040503050406030204" pitchFamily="18" charset="0"/>
                <a:ea typeface="Cambria Math" panose="02040503050406030204" pitchFamily="18" charset="0"/>
              </a:rPr>
            </a:br>
            <a:endParaRPr lang="ru-RU" sz="2000" dirty="0">
              <a:latin typeface="Cambria Math" panose="02040503050406030204" pitchFamily="18" charset="0"/>
              <a:ea typeface="Cambria Math" panose="02040503050406030204" pitchFamily="18" charset="0"/>
            </a:endParaRPr>
          </a:p>
        </p:txBody>
      </p:sp>
      <p:sp>
        <p:nvSpPr>
          <p:cNvPr id="3" name="Объект 2"/>
          <p:cNvSpPr>
            <a:spLocks noGrp="1"/>
          </p:cNvSpPr>
          <p:nvPr>
            <p:ph idx="1"/>
          </p:nvPr>
        </p:nvSpPr>
        <p:spPr>
          <a:xfrm>
            <a:off x="981075" y="1724024"/>
            <a:ext cx="10039350" cy="4248151"/>
          </a:xfrm>
        </p:spPr>
        <p:txBody>
          <a:bodyPr>
            <a:noAutofit/>
          </a:bodyPr>
          <a:lstStyle/>
          <a:p>
            <a:r>
              <a:rPr lang="ru-RU" b="1" dirty="0">
                <a:latin typeface="Cambria Math" panose="02040503050406030204" pitchFamily="18" charset="0"/>
                <a:ea typeface="Cambria Math" panose="02040503050406030204" pitchFamily="18" charset="0"/>
              </a:rPr>
              <a:t>наименование юридического лица;</a:t>
            </a:r>
          </a:p>
          <a:p>
            <a:r>
              <a:rPr lang="ru-RU" b="1" dirty="0">
                <a:latin typeface="Cambria Math" panose="02040503050406030204" pitchFamily="18" charset="0"/>
                <a:ea typeface="Cambria Math" panose="02040503050406030204" pitchFamily="18" charset="0"/>
              </a:rPr>
              <a:t>организационно-правовая форма;</a:t>
            </a:r>
          </a:p>
          <a:p>
            <a:r>
              <a:rPr lang="ru-RU" b="1" dirty="0">
                <a:latin typeface="Cambria Math" panose="02040503050406030204" pitchFamily="18" charset="0"/>
                <a:ea typeface="Cambria Math" panose="02040503050406030204" pitchFamily="18" charset="0"/>
              </a:rPr>
              <a:t>место его нахождения; </a:t>
            </a:r>
          </a:p>
          <a:p>
            <a:r>
              <a:rPr lang="ru-RU" b="1" dirty="0">
                <a:latin typeface="Cambria Math" panose="02040503050406030204" pitchFamily="18" charset="0"/>
                <a:ea typeface="Cambria Math" panose="02040503050406030204" pitchFamily="18" charset="0"/>
              </a:rPr>
              <a:t>предмет и цели деятельности юридических лиц;</a:t>
            </a:r>
          </a:p>
          <a:p>
            <a:r>
              <a:rPr lang="ru-RU" b="1" dirty="0">
                <a:latin typeface="Cambria Math" panose="02040503050406030204" pitchFamily="18" charset="0"/>
                <a:ea typeface="Cambria Math" panose="02040503050406030204" pitchFamily="18" charset="0"/>
              </a:rPr>
              <a:t>порядок управления деятельностью юридического лица;</a:t>
            </a:r>
          </a:p>
          <a:p>
            <a:r>
              <a:rPr lang="ru-RU" b="1" dirty="0">
                <a:latin typeface="Cambria Math" panose="02040503050406030204" pitchFamily="18" charset="0"/>
                <a:ea typeface="Cambria Math" panose="02040503050406030204" pitchFamily="18" charset="0"/>
              </a:rPr>
              <a:t>иные сведения, предусмотренные законом для юридических лиц соответствующих организационно-правовой формы и вида.</a:t>
            </a:r>
            <a:endParaRPr lang="ru-RU" sz="1800" dirty="0"/>
          </a:p>
        </p:txBody>
      </p:sp>
    </p:spTree>
    <p:extLst>
      <p:ext uri="{BB962C8B-B14F-4D97-AF65-F5344CB8AC3E}">
        <p14:creationId xmlns:p14="http://schemas.microsoft.com/office/powerpoint/2010/main" val="71797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5000">
              <a:schemeClr val="accent5">
                <a:lumMod val="50000"/>
              </a:schemeClr>
            </a:gs>
            <a:gs pos="27703">
              <a:schemeClr val="accent5">
                <a:lumMod val="50000"/>
              </a:schemeClr>
            </a:gs>
            <a:gs pos="100000">
              <a:schemeClr val="bg2">
                <a:shade val="62000"/>
                <a:hueMod val="100000"/>
                <a:satMod val="134000"/>
                <a:lumMod val="56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91" y="452717"/>
            <a:ext cx="10402033" cy="1569514"/>
          </a:xfrm>
        </p:spPr>
        <p:txBody>
          <a:bodyPr/>
          <a:lstStyle/>
          <a:p>
            <a:pPr algn="ctr"/>
            <a:r>
              <a:rPr lang="ru-RU" sz="1500" b="1" dirty="0">
                <a:latin typeface="Cambria Math" panose="02040503050406030204" pitchFamily="18" charset="0"/>
                <a:ea typeface="Cambria Math" panose="02040503050406030204" pitchFamily="18" charset="0"/>
              </a:rPr>
              <a:t>                            В соответствии с п. 3 ст. 14 Федерального закона                                                                                                                              от 12.01.1996 № 7-ФЗ  «О некоммерческих организациях» (в редакции Федерального закона  от 19.12.2022  № 535 -ФЗ          «О внесении изменений в статьи 19 и 20 Федерального закона «Об общественных объединениях» и статью 14 Федерального закона «О некоммерческих организациях»  (вступает в законную силу с 01.03.2023)                                                устав некоммерческой организации должен предусматривать:</a:t>
            </a:r>
            <a:br>
              <a:rPr lang="ru-RU" sz="1500" b="1" dirty="0">
                <a:latin typeface="Cambria Math" panose="02040503050406030204" pitchFamily="18" charset="0"/>
                <a:ea typeface="Cambria Math" panose="02040503050406030204" pitchFamily="18" charset="0"/>
              </a:rPr>
            </a:br>
            <a:br>
              <a:rPr lang="ru-RU" sz="1500" dirty="0">
                <a:latin typeface="Cambria Math" panose="02040503050406030204" pitchFamily="18" charset="0"/>
                <a:ea typeface="Cambria Math" panose="02040503050406030204" pitchFamily="18" charset="0"/>
              </a:rPr>
            </a:br>
            <a:endParaRPr lang="ru-RU" sz="1500" dirty="0">
              <a:latin typeface="Cambria Math" panose="02040503050406030204" pitchFamily="18" charset="0"/>
              <a:ea typeface="Cambria Math" panose="02040503050406030204" pitchFamily="18" charset="0"/>
            </a:endParaRPr>
          </a:p>
        </p:txBody>
      </p:sp>
      <p:sp>
        <p:nvSpPr>
          <p:cNvPr id="3" name="Объект 2"/>
          <p:cNvSpPr>
            <a:spLocks noGrp="1"/>
          </p:cNvSpPr>
          <p:nvPr>
            <p:ph idx="1"/>
          </p:nvPr>
        </p:nvSpPr>
        <p:spPr>
          <a:xfrm>
            <a:off x="914400" y="1855176"/>
            <a:ext cx="10106025" cy="4888524"/>
          </a:xfrm>
        </p:spPr>
        <p:txBody>
          <a:bodyPr>
            <a:noAutofit/>
          </a:bodyPr>
          <a:lstStyle/>
          <a:p>
            <a:r>
              <a:rPr lang="ru-RU" sz="1200" dirty="0">
                <a:latin typeface="Cambria Math" panose="02040503050406030204" pitchFamily="18" charset="0"/>
                <a:ea typeface="Cambria Math" panose="02040503050406030204" pitchFamily="18" charset="0"/>
              </a:rPr>
              <a:t>наименование, организационно-правовая форма некоммерческой организации;</a:t>
            </a:r>
          </a:p>
          <a:p>
            <a:r>
              <a:rPr lang="ru-RU" sz="1200" dirty="0">
                <a:latin typeface="Cambria Math" panose="02040503050406030204" pitchFamily="18" charset="0"/>
                <a:ea typeface="Cambria Math" panose="02040503050406030204" pitchFamily="18" charset="0"/>
              </a:rPr>
              <a:t>сведения о месте нахождения некоммерческой организации; </a:t>
            </a:r>
          </a:p>
          <a:p>
            <a:r>
              <a:rPr lang="ru-RU" sz="1200" dirty="0">
                <a:latin typeface="Cambria Math" panose="02040503050406030204" pitchFamily="18" charset="0"/>
                <a:ea typeface="Cambria Math" panose="02040503050406030204" pitchFamily="18" charset="0"/>
              </a:rPr>
              <a:t>предмет и цели деятельности некоммерческой организации;</a:t>
            </a:r>
          </a:p>
          <a:p>
            <a:r>
              <a:rPr lang="ru-RU" sz="1200" dirty="0">
                <a:latin typeface="Cambria Math" panose="02040503050406030204" pitchFamily="18" charset="0"/>
                <a:ea typeface="Cambria Math" panose="02040503050406030204" pitchFamily="18" charset="0"/>
              </a:rPr>
              <a:t>состав, порядок формирования, компетенцию и срок полномочий органов некоммерческой организации, порядок принятия ими решений, в том числе по вопросам, решения по которым принимаются единогласно или квалифицированным большинством голосов;</a:t>
            </a:r>
          </a:p>
          <a:p>
            <a:r>
              <a:rPr lang="ru-RU" sz="1200" dirty="0">
                <a:latin typeface="Cambria Math" panose="02040503050406030204" pitchFamily="18" charset="0"/>
                <a:ea typeface="Cambria Math" panose="02040503050406030204" pitchFamily="18" charset="0"/>
              </a:rPr>
              <a:t>порядок вступления (принятия) членов (участников) в состав некоммерческой  организации и выхода из нее, права и обязанности ( в том числе имущественные) членов (участников) некоммерческой организации (только для корпоративных некоммерческих организаций);</a:t>
            </a:r>
          </a:p>
          <a:p>
            <a:r>
              <a:rPr lang="ru-RU" sz="1200" dirty="0">
                <a:latin typeface="Cambria Math" panose="02040503050406030204" pitchFamily="18" charset="0"/>
                <a:ea typeface="Cambria Math" panose="02040503050406030204" pitchFamily="18" charset="0"/>
              </a:rPr>
              <a:t>порядок распределения имущества, оставшегося после ликвидации некоммерческой организации;</a:t>
            </a:r>
          </a:p>
          <a:p>
            <a:r>
              <a:rPr lang="ru-RU" sz="1200" dirty="0">
                <a:latin typeface="Cambria Math" panose="02040503050406030204" pitchFamily="18" charset="0"/>
                <a:ea typeface="Cambria Math" panose="02040503050406030204" pitchFamily="18" charset="0"/>
              </a:rPr>
              <a:t>Иные сведения, предусмотренные настоящим Федеральным законом и другими федеральными законами. </a:t>
            </a:r>
          </a:p>
          <a:p>
            <a:r>
              <a:rPr lang="ru-RU" sz="1200" dirty="0">
                <a:latin typeface="Cambria Math" panose="02040503050406030204" pitchFamily="18" charset="0"/>
                <a:ea typeface="Cambria Math" panose="02040503050406030204" pitchFamily="18" charset="0"/>
              </a:rPr>
              <a:t>Устав некоммерческой организации может содержать иные положения, не противоречащие настоящему             Федеральному закону и другим федеральным законам. </a:t>
            </a:r>
          </a:p>
          <a:p>
            <a:r>
              <a:rPr lang="ru-RU" sz="1200" dirty="0">
                <a:latin typeface="Cambria Math" panose="02040503050406030204" pitchFamily="18" charset="0"/>
                <a:ea typeface="Cambria Math" panose="02040503050406030204" pitchFamily="18" charset="0"/>
              </a:rPr>
              <a:t>Некоммерческие организации вправе иметь символику - эмблемы, гербы, иные геральдические знаки, флаги и гимны, описание которой должно содержаться в учредительных документах. </a:t>
            </a:r>
          </a:p>
          <a:p>
            <a:endParaRPr lang="ru-RU" sz="1200" dirty="0">
              <a:latin typeface="Cambria Math" panose="02040503050406030204" pitchFamily="18" charset="0"/>
              <a:ea typeface="Cambria Math" panose="02040503050406030204" pitchFamily="18" charset="0"/>
            </a:endParaRPr>
          </a:p>
          <a:p>
            <a:pPr marL="0" indent="0" algn="ctr">
              <a:buNone/>
            </a:pPr>
            <a:r>
              <a:rPr lang="ru-RU" sz="1300" b="1" dirty="0">
                <a:latin typeface="Cambria Math" panose="02040503050406030204" pitchFamily="18" charset="0"/>
                <a:ea typeface="Cambria Math" panose="02040503050406030204" pitchFamily="18" charset="0"/>
              </a:rPr>
              <a:t>Требования учредительных документов некоммерческой организации обязательны для исполнения самой некоммерческой организацией, ее учредителями (участниками). </a:t>
            </a:r>
          </a:p>
          <a:p>
            <a:pPr algn="ctr"/>
            <a:endParaRPr lang="ru-RU" sz="1800"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3674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8378">
              <a:schemeClr val="bg2">
                <a:lumMod val="75000"/>
              </a:schemeClr>
            </a:gs>
            <a:gs pos="0">
              <a:schemeClr val="accent5">
                <a:lumMod val="50000"/>
              </a:schemeClr>
            </a:gs>
            <a:gs pos="68000">
              <a:schemeClr val="accent5">
                <a:lumMod val="50000"/>
              </a:schemeClr>
            </a:gs>
            <a:gs pos="100000">
              <a:schemeClr val="accent5">
                <a:lumMod val="50000"/>
              </a:schemeClr>
            </a:gs>
            <a:gs pos="100000">
              <a:schemeClr val="bg2">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412414" cy="1214157"/>
          </a:xfrm>
        </p:spPr>
        <p:txBody>
          <a:bodyPr/>
          <a:lstStyle/>
          <a:p>
            <a:pPr algn="ctr"/>
            <a:r>
              <a:rPr lang="ru-RU" sz="1500" b="1" dirty="0">
                <a:latin typeface="Cambria Math" panose="02040503050406030204" pitchFamily="18" charset="0"/>
                <a:ea typeface="Cambria Math" panose="02040503050406030204" pitchFamily="18" charset="0"/>
              </a:rPr>
              <a:t>В соответствии со ст. 20 Федерального закона от 19.05.1995 № 82-ФЗ  «Об общественных объединениях» (в редакции Федерального закона  от 19.12.2022  № 535 -ФЗ «О внесении изменений в статьи 19 и 20 Федерального закона «Об общественных объединениях» и статью 14 Федерального закона «О некоммерческих организациях»  (вступает в законную силу с 01.03.2023 устав общественного объединения должен предусматривать:</a:t>
            </a:r>
            <a:br>
              <a:rPr lang="ru-RU" sz="1500" b="1" dirty="0">
                <a:latin typeface="Cambria Math" panose="02040503050406030204" pitchFamily="18" charset="0"/>
                <a:ea typeface="Cambria Math" panose="02040503050406030204" pitchFamily="18" charset="0"/>
              </a:rPr>
            </a:br>
            <a:br>
              <a:rPr lang="ru-RU" sz="1500" b="1" dirty="0">
                <a:latin typeface="Cambria Math" panose="02040503050406030204" pitchFamily="18" charset="0"/>
                <a:ea typeface="Cambria Math" panose="02040503050406030204" pitchFamily="18" charset="0"/>
                <a:cs typeface="Browallia New" panose="020B0604020202020204" pitchFamily="34" charset="-34"/>
              </a:rPr>
            </a:br>
            <a:br>
              <a:rPr lang="ru-RU" sz="2000" b="1" dirty="0">
                <a:latin typeface="Cambria Math" panose="02040503050406030204" pitchFamily="18" charset="0"/>
                <a:ea typeface="Cambria Math" panose="02040503050406030204" pitchFamily="18" charset="0"/>
                <a:cs typeface="Browallia New" panose="020B0604020202020204" pitchFamily="34" charset="-34"/>
              </a:rPr>
            </a:br>
            <a:endParaRPr lang="ru-RU" sz="2000" b="1" dirty="0">
              <a:latin typeface="Cambria Math" panose="02040503050406030204" pitchFamily="18" charset="0"/>
              <a:ea typeface="Cambria Math" panose="02040503050406030204" pitchFamily="18" charset="0"/>
              <a:cs typeface="Browallia New" panose="020B0604020202020204" pitchFamily="34" charset="-34"/>
            </a:endParaRPr>
          </a:p>
        </p:txBody>
      </p:sp>
      <p:sp>
        <p:nvSpPr>
          <p:cNvPr id="3" name="Объект 2"/>
          <p:cNvSpPr>
            <a:spLocks noGrp="1"/>
          </p:cNvSpPr>
          <p:nvPr>
            <p:ph idx="1"/>
          </p:nvPr>
        </p:nvSpPr>
        <p:spPr>
          <a:xfrm>
            <a:off x="1142999" y="1666875"/>
            <a:ext cx="9753601" cy="4714874"/>
          </a:xfrm>
          <a:ln>
            <a:noFill/>
          </a:ln>
        </p:spPr>
        <p:txBody>
          <a:bodyPr>
            <a:normAutofit fontScale="92500" lnSpcReduction="20000"/>
          </a:bodyPr>
          <a:lstStyle/>
          <a:p>
            <a:r>
              <a:rPr lang="ru-RU" sz="1400" dirty="0">
                <a:latin typeface="Cambria Math" panose="02040503050406030204" pitchFamily="18" charset="0"/>
                <a:ea typeface="Cambria Math" panose="02040503050406030204" pitchFamily="18" charset="0"/>
              </a:rPr>
              <a:t>наименование,  организационно-правовую форму общественного объединения;</a:t>
            </a:r>
          </a:p>
          <a:p>
            <a:r>
              <a:rPr lang="ru-RU" sz="1400" dirty="0">
                <a:latin typeface="Cambria Math" panose="02040503050406030204" pitchFamily="18" charset="0"/>
                <a:ea typeface="Cambria Math" panose="02040503050406030204" pitchFamily="18" charset="0"/>
              </a:rPr>
              <a:t>структуру общественного объединения, сведения о территории, в пределах которой общественное объединение осуществляет свою деятельность, и месте его нахождения;</a:t>
            </a:r>
          </a:p>
          <a:p>
            <a:r>
              <a:rPr lang="ru-RU" sz="1400" dirty="0">
                <a:latin typeface="Cambria Math" panose="02040503050406030204" pitchFamily="18" charset="0"/>
                <a:ea typeface="Cambria Math" panose="02040503050406030204" pitchFamily="18" charset="0"/>
              </a:rPr>
              <a:t>предмет и цели деятельности общественного объединения;</a:t>
            </a:r>
          </a:p>
          <a:p>
            <a:r>
              <a:rPr lang="ru-RU" sz="1400" dirty="0">
                <a:latin typeface="Cambria Math" panose="02040503050406030204" pitchFamily="18" charset="0"/>
                <a:ea typeface="Cambria Math" panose="02040503050406030204" pitchFamily="18" charset="0"/>
              </a:rPr>
              <a:t>состав, порядок формирования , компетенцию и срок полномочий органов общественного объединения и его структурных  подразделений (организаций, отделений), порядок принятия ими решений, в том числе по  вопросам  решения по которым принимаются единогласно или квалифицированным большинством голосов;</a:t>
            </a:r>
          </a:p>
          <a:p>
            <a:r>
              <a:rPr lang="ru-RU" sz="1400" dirty="0">
                <a:latin typeface="Cambria Math" panose="02040503050406030204" pitchFamily="18" charset="0"/>
                <a:ea typeface="Cambria Math" panose="02040503050406030204" pitchFamily="18" charset="0"/>
              </a:rPr>
              <a:t>порядок вступления (принятия) членов (участников) в состав общественного объединения и выхода из него, права и обязанности (в том числе имущественные) членов (участников) общественного объединения (только для общественного объединения, предусматривающего членство. </a:t>
            </a:r>
          </a:p>
          <a:p>
            <a:r>
              <a:rPr lang="ru-RU" sz="1400" dirty="0">
                <a:latin typeface="Cambria Math" panose="02040503050406030204" pitchFamily="18" charset="0"/>
                <a:ea typeface="Cambria Math" panose="02040503050406030204" pitchFamily="18" charset="0"/>
              </a:rPr>
              <a:t>права общественного объединения и его структурных  подразделений (организаций, отделений) по управлению имуществом;</a:t>
            </a:r>
          </a:p>
          <a:p>
            <a:r>
              <a:rPr lang="ru-RU" sz="1400" dirty="0">
                <a:latin typeface="Cambria Math" panose="02040503050406030204" pitchFamily="18" charset="0"/>
                <a:ea typeface="Cambria Math" panose="02040503050406030204" pitchFamily="18" charset="0"/>
              </a:rPr>
              <a:t>порядок распределения  имущества, оставшегося в результате ликвидации общественного объединения;</a:t>
            </a:r>
          </a:p>
          <a:p>
            <a:r>
              <a:rPr lang="ru-RU" sz="1400" dirty="0">
                <a:latin typeface="Cambria Math" panose="02040503050406030204" pitchFamily="18" charset="0"/>
                <a:ea typeface="Cambria Math" panose="02040503050406030204" pitchFamily="18" charset="0"/>
              </a:rPr>
              <a:t>иные сведения, предусмотренные настоящим Федеральным законом и другими федеральными законами;</a:t>
            </a:r>
          </a:p>
          <a:p>
            <a:r>
              <a:rPr lang="ru-RU" sz="1400" dirty="0">
                <a:latin typeface="Cambria Math" panose="02040503050406030204" pitchFamily="18" charset="0"/>
                <a:ea typeface="Cambria Math" panose="02040503050406030204" pitchFamily="18" charset="0"/>
              </a:rPr>
              <a:t>В случае использования общественным объединением символики общественного объединения ее описание должно содержаться в уставе общественного объединения.</a:t>
            </a:r>
          </a:p>
          <a:p>
            <a:pPr marL="0" indent="0" algn="ctr">
              <a:buNone/>
            </a:pPr>
            <a:r>
              <a:rPr lang="ru-RU" sz="1400" dirty="0">
                <a:latin typeface="Cambria Math" panose="02040503050406030204" pitchFamily="18" charset="0"/>
                <a:ea typeface="Cambria Math" panose="02040503050406030204" pitchFamily="18" charset="0"/>
              </a:rPr>
              <a:t>  Устав общественного объединения может содержать иные положения, не противоречащие настоящему Федеральному закону и другим федеральным законам. </a:t>
            </a:r>
          </a:p>
          <a:p>
            <a:pPr algn="ctr"/>
            <a:r>
              <a:rPr lang="ru-RU" sz="1400" b="1" dirty="0">
                <a:latin typeface="Cambria Math" panose="02040503050406030204" pitchFamily="18" charset="0"/>
                <a:ea typeface="Cambria Math" panose="02040503050406030204" pitchFamily="18" charset="0"/>
              </a:rPr>
              <a:t>Требования учредительных документов некоммерческой организации обязательны для исполнения самой некоммерческой организацией, ее учредителями (участниками). </a:t>
            </a:r>
          </a:p>
          <a:p>
            <a:pPr algn="ctr"/>
            <a:endParaRPr lang="ru-RU" sz="1400" dirty="0">
              <a:latin typeface="Cambria Math" panose="02040503050406030204" pitchFamily="18" charset="0"/>
              <a:ea typeface="Cambria Math" panose="02040503050406030204" pitchFamily="18" charset="0"/>
            </a:endParaRPr>
          </a:p>
          <a:p>
            <a:pPr algn="ctr"/>
            <a:endParaRPr lang="ru-RU" sz="14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52849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6000">
              <a:schemeClr val="accent5">
                <a:lumMod val="50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745789" cy="661707"/>
          </a:xfrm>
        </p:spPr>
        <p:txBody>
          <a:bodyPr/>
          <a:lstStyle/>
          <a:p>
            <a:pPr algn="ctr"/>
            <a:r>
              <a:rPr lang="ru-RU" sz="2000" b="1" dirty="0">
                <a:latin typeface="Cambria Math" panose="02040503050406030204" pitchFamily="18" charset="0"/>
                <a:ea typeface="Cambria Math" panose="02040503050406030204" pitchFamily="18" charset="0"/>
              </a:rPr>
              <a:t>При каких обстоятельствах необходимо вносить изменения в Устав? </a:t>
            </a:r>
            <a:br>
              <a:rPr lang="ru-RU" sz="2000" b="1" dirty="0">
                <a:latin typeface="Cambria Math" panose="02040503050406030204" pitchFamily="18" charset="0"/>
                <a:ea typeface="Cambria Math" panose="02040503050406030204" pitchFamily="18" charset="0"/>
              </a:rPr>
            </a:br>
            <a:endParaRPr lang="ru-RU" sz="2000" b="1" dirty="0">
              <a:latin typeface="Cambria Math" panose="02040503050406030204" pitchFamily="18" charset="0"/>
              <a:ea typeface="Cambria Math" panose="02040503050406030204" pitchFamily="18" charset="0"/>
            </a:endParaRPr>
          </a:p>
        </p:txBody>
      </p:sp>
      <p:sp useBgFill="1">
        <p:nvSpPr>
          <p:cNvPr id="3" name="Объект 2"/>
          <p:cNvSpPr>
            <a:spLocks noGrp="1"/>
          </p:cNvSpPr>
          <p:nvPr>
            <p:ph idx="1"/>
          </p:nvPr>
        </p:nvSpPr>
        <p:spPr>
          <a:xfrm>
            <a:off x="1103312" y="952500"/>
            <a:ext cx="10117138" cy="5295900"/>
          </a:xfrm>
        </p:spPr>
        <p:txBody>
          <a:bodyPr>
            <a:normAutofit/>
          </a:bodyPr>
          <a:lstStyle/>
          <a:p>
            <a:pPr algn="ctr"/>
            <a:r>
              <a:rPr lang="ru-RU" sz="1300" b="1" dirty="0"/>
              <a:t>Наименование Организации </a:t>
            </a:r>
          </a:p>
          <a:p>
            <a:pPr algn="just"/>
            <a:r>
              <a:rPr lang="ru-RU" sz="1300" dirty="0"/>
              <a:t>Организацией принято решение расширить или полностью сменить направление деятельности       необходимо внести изменения в цели и предмет деятельности Организации, а вследствие изменить наименование Организации (наименование Организации должно соответствовать направлению деятельности Организации, цель должна быть краткой, но емкой и при этом максимально охватывать деятельность Организации. Для общественных объединений наряду со всеми требованиями должна быть отражена территориальная сфера деятельности, если общественная организация меняет территориальную сферу деятельности, соответствующие изменения должны быть внесены в наименование Организации, а как следствие и в Устав;</a:t>
            </a:r>
          </a:p>
          <a:p>
            <a:pPr algn="ctr"/>
            <a:r>
              <a:rPr lang="ru-RU" sz="1300" b="1" dirty="0"/>
              <a:t>Предмет деятельности Организации</a:t>
            </a:r>
          </a:p>
          <a:p>
            <a:r>
              <a:rPr lang="ru-RU" sz="1300" dirty="0"/>
              <a:t>Предмет деятельности - это совокупность видов деятельности, осуществляемых Организацией. Устав должен содержать исчерпывающий перечень видов деятельности, соответствующих целям Организации. Законодательно закреплено право осуществления Организацией предпринимательской и иной приносящей доход деятельности, если Организация осуществляет данные виды деятельности, соответственно в положениях Устава должно быть указание видов такой деятельности. Одновременно целесообразно внести изменения в сведения о видах экономической деятельности Организации, содержащиеся в ЕГРЮЛ.</a:t>
            </a:r>
          </a:p>
          <a:p>
            <a:pPr algn="ctr"/>
            <a:r>
              <a:rPr lang="ru-RU" sz="1300" b="1" dirty="0"/>
              <a:t>Органы Управления Организации</a:t>
            </a:r>
          </a:p>
          <a:p>
            <a:r>
              <a:rPr lang="ru-RU" sz="1300" dirty="0"/>
              <a:t>Изменения также могут коснуться органов управления Организации, это может быть, как смена наименования органа, так и формирование нового органа Управления, предусмотренного законодательством.  В Уставе Организации должны быть установлены компетенция, порядок формирования и срок полномочий органов управления некоммерческой организацией, порядок принятия ими решений, в том числе вопросы исключительной компетенции. Обязательный перечень вопросов исключительной компетенции высшего органа Управления некоммерческой организации закреплен в п. 7 ст. </a:t>
            </a:r>
            <a:r>
              <a:rPr lang="ru-RU" sz="1300"/>
              <a:t>29 Федерального закона </a:t>
            </a:r>
            <a:r>
              <a:rPr lang="ru-RU" sz="1300" dirty="0"/>
              <a:t>«О некоммерческих организациях». </a:t>
            </a:r>
          </a:p>
          <a:p>
            <a:pPr algn="just"/>
            <a:endParaRPr lang="ru-RU" sz="1400" dirty="0"/>
          </a:p>
        </p:txBody>
      </p:sp>
      <p:cxnSp>
        <p:nvCxnSpPr>
          <p:cNvPr id="25" name="Прямая со стрелкой 24"/>
          <p:cNvCxnSpPr/>
          <p:nvPr/>
        </p:nvCxnSpPr>
        <p:spPr>
          <a:xfrm>
            <a:off x="9753600" y="1438275"/>
            <a:ext cx="2095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231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50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68191" y="331909"/>
            <a:ext cx="11591925" cy="5362574"/>
          </a:xfrm>
        </p:spPr>
        <p:txBody>
          <a:bodyPr/>
          <a:lstStyle/>
          <a:p>
            <a:pPr marL="0" indent="0">
              <a:buNone/>
            </a:pPr>
            <a:r>
              <a:rPr lang="ru-RU" sz="1500" b="1" dirty="0"/>
              <a:t>Принимаем решение об утверждении Устава в новой редакции </a:t>
            </a:r>
            <a:br>
              <a:rPr lang="ru-RU" b="1" dirty="0"/>
            </a:br>
            <a:r>
              <a:rPr lang="ru-RU" b="1" dirty="0"/>
              <a:t>                                                                            </a:t>
            </a:r>
          </a:p>
          <a:p>
            <a:pPr marL="0" indent="0">
              <a:buNone/>
            </a:pPr>
            <a:r>
              <a:rPr lang="ru-RU" b="1" dirty="0"/>
              <a:t>                                                                             </a:t>
            </a:r>
          </a:p>
          <a:p>
            <a:pPr marL="0" indent="0">
              <a:buNone/>
            </a:pPr>
            <a:endParaRPr lang="ru-RU" b="1" dirty="0"/>
          </a:p>
          <a:p>
            <a:pPr marL="0" indent="0">
              <a:buNone/>
            </a:pPr>
            <a:endParaRPr lang="ru-RU" b="1" dirty="0"/>
          </a:p>
          <a:p>
            <a:pPr marL="0" indent="0">
              <a:buNone/>
            </a:pPr>
            <a:endParaRPr lang="ru-RU" b="1" dirty="0"/>
          </a:p>
          <a:p>
            <a:pPr marL="0" indent="0">
              <a:buNone/>
            </a:pPr>
            <a:endParaRPr lang="ru-RU" b="1" dirty="0"/>
          </a:p>
          <a:p>
            <a:pPr marL="0" indent="0">
              <a:buNone/>
            </a:pPr>
            <a:r>
              <a:rPr lang="ru-RU" b="1" dirty="0"/>
              <a:t>                                                                            </a:t>
            </a:r>
            <a:r>
              <a:rPr lang="ru-RU" sz="1600" b="1" dirty="0"/>
              <a:t>Формируем пакет документов согласно перечню</a:t>
            </a:r>
            <a:endParaRPr lang="ru-RU" sz="1600" dirty="0"/>
          </a:p>
        </p:txBody>
      </p:sp>
      <p:cxnSp>
        <p:nvCxnSpPr>
          <p:cNvPr id="8" name="Прямая со стрелкой 7"/>
          <p:cNvCxnSpPr/>
          <p:nvPr/>
        </p:nvCxnSpPr>
        <p:spPr>
          <a:xfrm>
            <a:off x="3425232" y="679206"/>
            <a:ext cx="0" cy="400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5251938" y="3396762"/>
            <a:ext cx="466725" cy="9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8370277" y="3522052"/>
            <a:ext cx="0" cy="6542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5632" t="1043" b="1538"/>
          <a:stretch/>
        </p:blipFill>
        <p:spPr>
          <a:xfrm>
            <a:off x="1354016" y="1291003"/>
            <a:ext cx="3605154" cy="5266593"/>
          </a:xfrm>
          <a:prstGeom prst="rect">
            <a:avLst/>
          </a:prstGeom>
        </p:spPr>
      </p:pic>
    </p:spTree>
    <p:extLst>
      <p:ext uri="{BB962C8B-B14F-4D97-AF65-F5344CB8AC3E}">
        <p14:creationId xmlns:p14="http://schemas.microsoft.com/office/powerpoint/2010/main" val="165298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50000">
              <a:schemeClr val="accent5">
                <a:lumMod val="50000"/>
              </a:schemeClr>
            </a:gs>
            <a:gs pos="100000">
              <a:schemeClr val="bg2">
                <a:shade val="62000"/>
                <a:hueMod val="100000"/>
                <a:satMod val="134000"/>
                <a:lumMod val="56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6111" y="452718"/>
            <a:ext cx="10412414" cy="1214157"/>
          </a:xfrm>
        </p:spPr>
        <p:txBody>
          <a:bodyPr/>
          <a:lstStyle/>
          <a:p>
            <a:pPr algn="ctr"/>
            <a:br>
              <a:rPr lang="ru-RU" sz="2000" b="1" dirty="0">
                <a:latin typeface="Cambria Math" panose="02040503050406030204" pitchFamily="18" charset="0"/>
                <a:ea typeface="Cambria Math" panose="02040503050406030204" pitchFamily="18" charset="0"/>
                <a:cs typeface="Browallia New" panose="020B0604020202020204" pitchFamily="34" charset="-34"/>
              </a:rPr>
            </a:br>
            <a:r>
              <a:rPr lang="ru-RU" sz="1400" b="1" dirty="0">
                <a:latin typeface="Cambria Math" panose="02040503050406030204" pitchFamily="18" charset="0"/>
                <a:ea typeface="Cambria Math" panose="02040503050406030204" pitchFamily="18" charset="0"/>
              </a:rPr>
              <a:t>ПЕРЕЧЕНЬ ДОКУМЕНТОВ, НЕОБХОДИМЫХ ДЛЯ ГОСУДАРСТВЕННОЙ РЕГИСТРАЦИИ </a:t>
            </a:r>
            <a:r>
              <a:rPr lang="ru-RU" sz="1400" b="1" u="sng" dirty="0">
                <a:latin typeface="Cambria Math" panose="02040503050406030204" pitchFamily="18" charset="0"/>
                <a:ea typeface="Cambria Math" panose="02040503050406030204" pitchFamily="18" charset="0"/>
              </a:rPr>
              <a:t>ИЗМЕНЕНИЙ, ВНОСИМЫХ В УСТАВ </a:t>
            </a:r>
            <a:r>
              <a:rPr lang="ru-RU" sz="1400" b="1" dirty="0">
                <a:latin typeface="Cambria Math" panose="02040503050406030204" pitchFamily="18" charset="0"/>
                <a:ea typeface="Cambria Math" panose="02040503050406030204" pitchFamily="18" charset="0"/>
              </a:rPr>
              <a:t>НЕКОММЕРЧЕСКОЙ ОРГАНИЗАЦИИ (В ТОМ ЧИСЛЕ, ОБЩЕСТВЕННОГО ОБЪЕДИНЕНИЯ И РЕЛИГИОЗНОЙ ОРГАНИЗАЦИИ)</a:t>
            </a:r>
            <a:br>
              <a:rPr lang="ru-RU" sz="1400" dirty="0">
                <a:latin typeface="Cambria Math" panose="02040503050406030204" pitchFamily="18" charset="0"/>
                <a:ea typeface="Cambria Math" panose="02040503050406030204" pitchFamily="18" charset="0"/>
              </a:rPr>
            </a:br>
            <a:br>
              <a:rPr lang="ru-RU" sz="1400" b="1" dirty="0">
                <a:latin typeface="Cambria Math" panose="02040503050406030204" pitchFamily="18" charset="0"/>
                <a:ea typeface="Cambria Math" panose="02040503050406030204" pitchFamily="18" charset="0"/>
                <a:cs typeface="Browallia New" panose="020B0604020202020204" pitchFamily="34" charset="-34"/>
              </a:rPr>
            </a:br>
            <a:endParaRPr lang="ru-RU" sz="1400" b="1" dirty="0">
              <a:latin typeface="Cambria Math" panose="02040503050406030204" pitchFamily="18" charset="0"/>
              <a:ea typeface="Cambria Math" panose="02040503050406030204" pitchFamily="18" charset="0"/>
              <a:cs typeface="Browallia New" panose="020B0604020202020204" pitchFamily="34" charset="-34"/>
            </a:endParaRPr>
          </a:p>
        </p:txBody>
      </p:sp>
      <p:sp>
        <p:nvSpPr>
          <p:cNvPr id="3" name="Объект 2"/>
          <p:cNvSpPr>
            <a:spLocks noGrp="1"/>
          </p:cNvSpPr>
          <p:nvPr>
            <p:ph idx="1"/>
          </p:nvPr>
        </p:nvSpPr>
        <p:spPr>
          <a:xfrm>
            <a:off x="1142999" y="1666875"/>
            <a:ext cx="9753601" cy="4714874"/>
          </a:xfrm>
          <a:ln>
            <a:noFill/>
          </a:ln>
        </p:spPr>
        <p:txBody>
          <a:bodyPr>
            <a:normAutofit fontScale="62500" lnSpcReduction="20000"/>
          </a:bodyPr>
          <a:lstStyle/>
          <a:p>
            <a:pPr lvl="0"/>
            <a:r>
              <a:rPr lang="ru-RU" dirty="0">
                <a:latin typeface="Cambria Math" panose="02040503050406030204" pitchFamily="18" charset="0"/>
                <a:ea typeface="Cambria Math" panose="02040503050406030204" pitchFamily="18" charset="0"/>
              </a:rPr>
              <a:t>заявление о государственной регистрации изменений, вносимых в устав (заявление о государственной регистрации изменений, внесенных в учредительный документ юридического лица, и (или) о внесении изменений в сведения о юридическом лице, содержащиеся в Едином государственном реестре юридических лиц по форме № Р13014, утвержденной приказом Федеральной налоговой службы от 31 августа 2020 года №ЕД-7-14/617@ (в ред. Приказа ФНС России от 01.11.2021 N ЕД-7-14/948@) (далее - заявление), с приложением сведений о заявителе (лист П заявления));</a:t>
            </a:r>
          </a:p>
          <a:p>
            <a:pPr lvl="0"/>
            <a:r>
              <a:rPr lang="ru-RU" dirty="0">
                <a:latin typeface="Cambria Math" panose="02040503050406030204" pitchFamily="18" charset="0"/>
                <a:ea typeface="Cambria Math" panose="02040503050406030204" pitchFamily="18" charset="0"/>
              </a:rPr>
              <a:t>устав некоммерческой организации в новой редакции (в трех экземплярах);</a:t>
            </a:r>
          </a:p>
          <a:p>
            <a:pPr lvl="0"/>
            <a:r>
              <a:rPr lang="ru-RU" dirty="0">
                <a:latin typeface="Cambria Math" panose="02040503050406030204" pitchFamily="18" charset="0"/>
                <a:ea typeface="Cambria Math" panose="02040503050406030204" pitchFamily="18" charset="0"/>
              </a:rPr>
              <a:t>решение (протокол, выписка из протокола) о внесении изменений в устав;</a:t>
            </a:r>
          </a:p>
          <a:p>
            <a:pPr lvl="0"/>
            <a:r>
              <a:rPr lang="ru-RU" dirty="0">
                <a:latin typeface="Cambria Math" panose="02040503050406030204" pitchFamily="18" charset="0"/>
                <a:ea typeface="Cambria Math" panose="02040503050406030204" pitchFamily="18" charset="0"/>
              </a:rPr>
              <a:t>протоколы съездов (конференций) или общих собраний структурных подразделений для международного, общероссийского и межрегионального общественных объединений;</a:t>
            </a:r>
          </a:p>
          <a:p>
            <a:pPr lvl="0"/>
            <a:r>
              <a:rPr lang="ru-RU" dirty="0">
                <a:latin typeface="Cambria Math" panose="02040503050406030204" pitchFamily="18" charset="0"/>
                <a:ea typeface="Cambria Math" panose="02040503050406030204" pitchFamily="18" charset="0"/>
              </a:rPr>
              <a:t>документ об уплате государственной пошлины (предоставляется заявителем по собственной инициативе);</a:t>
            </a:r>
          </a:p>
          <a:p>
            <a:pPr lvl="0"/>
            <a:r>
              <a:rPr lang="ru-RU" dirty="0">
                <a:latin typeface="Cambria Math" panose="02040503050406030204" pitchFamily="18" charset="0"/>
                <a:ea typeface="Cambria Math" panose="02040503050406030204" pitchFamily="18" charset="0"/>
              </a:rPr>
              <a:t>в случае изменения сведений об адресе (месте нахождения) - сведения о месте нахождения и адресе (лист Б заявления);</a:t>
            </a:r>
          </a:p>
          <a:p>
            <a:pPr lvl="0"/>
            <a:r>
              <a:rPr lang="ru-RU" dirty="0">
                <a:latin typeface="Cambria Math" panose="02040503050406030204" pitchFamily="18" charset="0"/>
                <a:ea typeface="Cambria Math" panose="02040503050406030204" pitchFamily="18" charset="0"/>
              </a:rPr>
              <a:t>в случае изменения наименования - сведения о наименовании юридического лица (лист А заявления).</a:t>
            </a:r>
          </a:p>
          <a:p>
            <a:r>
              <a:rPr lang="ru-RU" i="1" dirty="0">
                <a:latin typeface="Cambria Math" panose="02040503050406030204" pitchFamily="18" charset="0"/>
                <a:ea typeface="Cambria Math" panose="02040503050406030204" pitchFamily="18" charset="0"/>
              </a:rPr>
              <a:t> </a:t>
            </a:r>
            <a:endParaRPr lang="ru-RU" dirty="0">
              <a:latin typeface="Cambria Math" panose="02040503050406030204" pitchFamily="18" charset="0"/>
              <a:ea typeface="Cambria Math" panose="02040503050406030204" pitchFamily="18" charset="0"/>
            </a:endParaRPr>
          </a:p>
          <a:p>
            <a:r>
              <a:rPr lang="ru-RU" dirty="0">
                <a:latin typeface="Cambria Math" panose="02040503050406030204" pitchFamily="18" charset="0"/>
                <a:ea typeface="Cambria Math" panose="02040503050406030204" pitchFamily="18" charset="0"/>
              </a:rPr>
              <a:t> </a:t>
            </a:r>
          </a:p>
          <a:p>
            <a:r>
              <a:rPr lang="ru-RU" dirty="0">
                <a:latin typeface="Cambria Math" panose="02040503050406030204" pitchFamily="18" charset="0"/>
                <a:ea typeface="Cambria Math" panose="02040503050406030204" pitchFamily="18" charset="0"/>
              </a:rPr>
              <a:t>В соответствии с п. 28 Административного регламента Министерства юстиции Российской Федерации по предоставлению государственной услуги по принятию решения о государственной регистрации некоммерческих организаций, утвержденного приказом Минюста России от 26 сентября 2022 г. № 199 документы, содержащие более 1 листа, должны быть прошиты, пронумерованы и заверены подписью заявителя на обороте последнего листа на месте прошивки.</a:t>
            </a:r>
          </a:p>
          <a:p>
            <a:pPr algn="ctr"/>
            <a:endParaRPr lang="ru-RU" sz="18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83867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7000">
              <a:schemeClr val="accent5">
                <a:lumMod val="50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843097" y="228599"/>
            <a:ext cx="10412413" cy="485775"/>
          </a:xfrm>
        </p:spPr>
        <p:txBody>
          <a:bodyPr/>
          <a:lstStyle/>
          <a:p>
            <a:pPr algn="ctr"/>
            <a:r>
              <a:rPr lang="ru-RU" sz="1600" b="1" dirty="0">
                <a:latin typeface="Cambria Math" panose="02040503050406030204" pitchFamily="18" charset="0"/>
                <a:ea typeface="Cambria Math" panose="02040503050406030204" pitchFamily="18" charset="0"/>
                <a:cs typeface="Browallia New" panose="020B0604020202020204" pitchFamily="34" charset="-34"/>
              </a:rPr>
              <a:t>Заполняем Заявление в соответствии с принятыми изменениями</a:t>
            </a:r>
            <a:br>
              <a:rPr lang="ru-RU" sz="1600" b="1" dirty="0">
                <a:latin typeface="Cambria Math" panose="02040503050406030204" pitchFamily="18" charset="0"/>
                <a:ea typeface="Cambria Math" panose="02040503050406030204" pitchFamily="18" charset="0"/>
                <a:cs typeface="Browallia New" panose="020B0604020202020204" pitchFamily="34" charset="-34"/>
              </a:rPr>
            </a:br>
            <a:br>
              <a:rPr lang="ru-RU" sz="1600" b="1" dirty="0">
                <a:latin typeface="Cambria Math" panose="02040503050406030204" pitchFamily="18" charset="0"/>
                <a:ea typeface="Cambria Math" panose="02040503050406030204" pitchFamily="18" charset="0"/>
                <a:cs typeface="Browallia New" panose="020B0604020202020204" pitchFamily="34" charset="-34"/>
              </a:rPr>
            </a:br>
            <a:endParaRPr lang="ru-RU" sz="1600" b="1" dirty="0">
              <a:latin typeface="Cambria Math" panose="02040503050406030204" pitchFamily="18" charset="0"/>
              <a:ea typeface="Cambria Math" panose="02040503050406030204" pitchFamily="18" charset="0"/>
              <a:cs typeface="Browallia New" panose="020B0604020202020204" pitchFamily="34" charset="-34"/>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04" y="817684"/>
            <a:ext cx="3827264" cy="5416061"/>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390" y="817684"/>
            <a:ext cx="3827264" cy="5416061"/>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4277" y="817685"/>
            <a:ext cx="3827264" cy="5416061"/>
          </a:xfrm>
          <a:prstGeom prst="rect">
            <a:avLst/>
          </a:prstGeom>
        </p:spPr>
      </p:pic>
    </p:spTree>
    <p:extLst>
      <p:ext uri="{BB962C8B-B14F-4D97-AF65-F5344CB8AC3E}">
        <p14:creationId xmlns:p14="http://schemas.microsoft.com/office/powerpoint/2010/main" val="185479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50000"/>
              </a:schemeClr>
            </a:gs>
            <a:gs pos="100000">
              <a:schemeClr val="bg2">
                <a:shade val="62000"/>
                <a:hueMod val="100000"/>
                <a:satMod val="13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452438"/>
            <a:ext cx="10412413" cy="1214437"/>
          </a:xfrm>
        </p:spPr>
        <p:txBody>
          <a:bodyPr/>
          <a:lstStyle/>
          <a:p>
            <a:pPr algn="ctr"/>
            <a:br>
              <a:rPr lang="ru-RU" sz="1500" b="1" dirty="0">
                <a:latin typeface="Cambria Math" panose="02040503050406030204" pitchFamily="18" charset="0"/>
                <a:ea typeface="Cambria Math" panose="02040503050406030204" pitchFamily="18" charset="0"/>
                <a:cs typeface="Browallia New" panose="020B0604020202020204" pitchFamily="34" charset="-34"/>
              </a:rPr>
            </a:br>
            <a:br>
              <a:rPr lang="ru-RU" sz="2000" b="1" dirty="0">
                <a:latin typeface="Cambria Math" panose="02040503050406030204" pitchFamily="18" charset="0"/>
                <a:ea typeface="Cambria Math" panose="02040503050406030204" pitchFamily="18" charset="0"/>
                <a:cs typeface="Browallia New" panose="020B0604020202020204" pitchFamily="34" charset="-34"/>
              </a:rPr>
            </a:br>
            <a:endParaRPr lang="ru-RU" sz="2000" b="1" dirty="0">
              <a:latin typeface="Cambria Math" panose="02040503050406030204" pitchFamily="18" charset="0"/>
              <a:ea typeface="Cambria Math" panose="02040503050406030204" pitchFamily="18" charset="0"/>
              <a:cs typeface="Browallia New" panose="020B0604020202020204" pitchFamily="34" charset="-34"/>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072" y="254977"/>
            <a:ext cx="4433614" cy="627412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448" y="254977"/>
            <a:ext cx="4433614" cy="6274123"/>
          </a:xfrm>
          <a:prstGeom prst="rect">
            <a:avLst/>
          </a:prstGeom>
        </p:spPr>
      </p:pic>
    </p:spTree>
    <p:extLst>
      <p:ext uri="{BB962C8B-B14F-4D97-AF65-F5344CB8AC3E}">
        <p14:creationId xmlns:p14="http://schemas.microsoft.com/office/powerpoint/2010/main" val="358914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онкие сплошные">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5472</TotalTime>
  <Words>1213</Words>
  <Application>Microsoft Office PowerPoint</Application>
  <PresentationFormat>Широкоэкранный</PresentationFormat>
  <Paragraphs>70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Cambria Math</vt:lpstr>
      <vt:lpstr>Century Gothic</vt:lpstr>
      <vt:lpstr>Wingdings 3</vt:lpstr>
      <vt:lpstr>Ион</vt:lpstr>
      <vt:lpstr>Презентация PowerPoint</vt:lpstr>
      <vt:lpstr>В соответствии с п. 4 ст. 52 Гражданского кодекса Российской Федерации                                       в учредительных документах юридических лиц должны содержаться:  </vt:lpstr>
      <vt:lpstr>                            В соответствии с п. 3 ст. 14 Федерального закона                                                                                                                              от 12.01.1996 № 7-ФЗ  «О некоммерческих организациях» (в редакции Федерального закона  от 19.12.2022  № 535 -ФЗ          «О внесении изменений в статьи 19 и 20 Федерального закона «Об общественных объединениях» и статью 14 Федерального закона «О некоммерческих организациях»  (вступает в законную силу с 01.03.2023)                                                устав некоммерческой организации должен предусматривать:  </vt:lpstr>
      <vt:lpstr>В соответствии со ст. 20 Федерального закона от 19.05.1995 № 82-ФЗ  «Об общественных объединениях» (в редакции Федерального закона  от 19.12.2022  № 535 -ФЗ «О внесении изменений в статьи 19 и 20 Федерального закона «Об общественных объединениях» и статью 14 Федерального закона «О некоммерческих организациях»  (вступает в законную силу с 01.03.2023 устав общественного объединения должен предусматривать:   </vt:lpstr>
      <vt:lpstr>При каких обстоятельствах необходимо вносить изменения в Устав?  </vt:lpstr>
      <vt:lpstr>Презентация PowerPoint</vt:lpstr>
      <vt:lpstr> ПЕРЕЧЕНЬ ДОКУМЕНТОВ, НЕОБХОДИМЫХ ДЛЯ ГОСУДАРСТВЕННОЙ РЕГИСТРАЦИИ ИЗМЕНЕНИЙ, ВНОСИМЫХ В УСТАВ НЕКОММЕРЧЕСКОЙ ОРГАНИЗАЦИИ (В ТОМ ЧИСЛЕ, ОБЩЕСТВЕННОГО ОБЪЕДИНЕНИЯ И РЕЛИГИОЗНОЙ ОРГАНИЗАЦИИ)  </vt:lpstr>
      <vt:lpstr>Заполняем Заявление в соответствии с принятыми изменениями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Громова</dc:creator>
  <cp:lastModifiedBy>Анастасия Чарыкова</cp:lastModifiedBy>
  <cp:revision>49</cp:revision>
  <dcterms:created xsi:type="dcterms:W3CDTF">2023-02-01T10:17:46Z</dcterms:created>
  <dcterms:modified xsi:type="dcterms:W3CDTF">2026-02-02T03:58:33Z</dcterms:modified>
</cp:coreProperties>
</file>