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75" r:id="rId2"/>
    <p:sldId id="274" r:id="rId3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3580"/>
    <a:srgbClr val="161349"/>
    <a:srgbClr val="3F8F4A"/>
    <a:srgbClr val="837E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2" autoAdjust="0"/>
    <p:restoredTop sz="91773" autoAdjust="0"/>
  </p:normalViewPr>
  <p:slideViewPr>
    <p:cSldViewPr>
      <p:cViewPr>
        <p:scale>
          <a:sx n="100" d="100"/>
          <a:sy n="100" d="100"/>
        </p:scale>
        <p:origin x="1914" y="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2000" b="1" i="0" u="none" strike="noStrike" baseline="0" dirty="0" smtClean="0">
                <a:effectLst/>
              </a:rPr>
              <a:t>Количество поступивших обращений за </a:t>
            </a:r>
            <a:r>
              <a:rPr lang="ru-RU" sz="2000" b="1" i="0" u="none" strike="noStrike" baseline="0" dirty="0" smtClean="0">
                <a:effectLst/>
              </a:rPr>
              <a:t>1 полугодие 2025 </a:t>
            </a:r>
            <a:r>
              <a:rPr lang="ru-RU" sz="2000" b="1" i="0" u="none" strike="noStrike" baseline="0" dirty="0" smtClean="0">
                <a:effectLst/>
              </a:rPr>
              <a:t>года</a:t>
            </a:r>
            <a:endParaRPr lang="ru-RU" sz="2000" dirty="0"/>
          </a:p>
        </c:rich>
      </c:tx>
      <c:layout>
        <c:manualLayout>
          <c:xMode val="edge"/>
          <c:yMode val="edge"/>
          <c:x val="0.11479166666666667"/>
          <c:y val="3.7037037037037035E-2"/>
        </c:manualLayout>
      </c:layout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Лист1!$A$2:$A$16</c15:sqref>
                  </c15:fullRef>
                </c:ext>
              </c:extLst>
              <c:f>Лист1!$A$2:$A$16</c:f>
              <c:strCache>
                <c:ptCount val="15"/>
                <c:pt idx="0">
                  <c:v>Обращения по вопросам государственной регистрации ведомственных НПА</c:v>
                </c:pt>
                <c:pt idx="1">
                  <c:v>Обращения по вопросам кадровой работы </c:v>
                </c:pt>
                <c:pt idx="2">
                  <c:v>Обращения по вопросам международного права 
и сотрудничества</c:v>
                </c:pt>
                <c:pt idx="3">
                  <c:v>Обращения по федеральному законодательству</c:v>
                </c:pt>
                <c:pt idx="4">
                  <c:v>Обращения по вопросам законодательства субъектов Российской Федерации и местного самоуправления</c:v>
                </c:pt>
                <c:pt idx="5">
                  <c:v>Обращения по вопросам деятельности иностранных агентов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нотариальной деятельности</c:v>
                </c:pt>
                <c:pt idx="8">
                  <c:v>Обращения по вопросам адвокатуры 
и бесплатной правовой помощи</c:v>
                </c:pt>
                <c:pt idx="9">
                  <c:v>Обращения по вопросам деятельности органов ЗАГС</c:v>
                </c:pt>
                <c:pt idx="10">
                  <c:v>Обращения по вопросам деятельности судебно-экспертных учреждений Минюста России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</c:v>
                </c:pt>
                <c:pt idx="13">
                  <c:v>Обращения по иным вопросам деятельности 
Минюста России</c:v>
                </c:pt>
                <c:pt idx="14">
                  <c:v>Обращения по вопросам, не относящимся 
к компетенции Минюста России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Лист1!$B$2:$B$16</c15:sqref>
                  </c15:fullRef>
                </c:ext>
              </c:extLst>
              <c:f>Лист1!$B$2:$B$16</c:f>
              <c:numCache>
                <c:formatCode>General</c:formatCode>
                <c:ptCount val="1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14</c:v>
                </c:pt>
                <c:pt idx="6">
                  <c:v>5</c:v>
                </c:pt>
                <c:pt idx="7">
                  <c:v>1</c:v>
                </c:pt>
                <c:pt idx="8">
                  <c:v>11</c:v>
                </c:pt>
                <c:pt idx="9">
                  <c:v>2</c:v>
                </c:pt>
                <c:pt idx="10">
                  <c:v>0</c:v>
                </c:pt>
                <c:pt idx="11">
                  <c:v>1</c:v>
                </c:pt>
                <c:pt idx="12">
                  <c:v>0</c:v>
                </c:pt>
                <c:pt idx="13">
                  <c:v>0</c:v>
                </c:pt>
                <c:pt idx="14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EC-4E6D-B6C6-4297FE90C4D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Лист1!$A$2:$A$16</c15:sqref>
                  </c15:fullRef>
                </c:ext>
              </c:extLst>
              <c:f>Лист1!$A$2:$A$16</c:f>
              <c:strCache>
                <c:ptCount val="15"/>
                <c:pt idx="0">
                  <c:v>Обращения по вопросам государственной регистрации ведомственных НПА</c:v>
                </c:pt>
                <c:pt idx="1">
                  <c:v>Обращения по вопросам кадровой работы </c:v>
                </c:pt>
                <c:pt idx="2">
                  <c:v>Обращения по вопросам международного права 
и сотрудничества</c:v>
                </c:pt>
                <c:pt idx="3">
                  <c:v>Обращения по федеральному законодательству</c:v>
                </c:pt>
                <c:pt idx="4">
                  <c:v>Обращения по вопросам законодательства субъектов Российской Федерации и местного самоуправления</c:v>
                </c:pt>
                <c:pt idx="5">
                  <c:v>Обращения по вопросам деятельности иностранных агентов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нотариальной деятельности</c:v>
                </c:pt>
                <c:pt idx="8">
                  <c:v>Обращения по вопросам адвокатуры 
и бесплатной правовой помощи</c:v>
                </c:pt>
                <c:pt idx="9">
                  <c:v>Обращения по вопросам деятельности органов ЗАГС</c:v>
                </c:pt>
                <c:pt idx="10">
                  <c:v>Обращения по вопросам деятельности судебно-экспертных учреждений Минюста России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</c:v>
                </c:pt>
                <c:pt idx="13">
                  <c:v>Обращения по иным вопросам деятельности 
Минюста России</c:v>
                </c:pt>
                <c:pt idx="14">
                  <c:v>Обращения по вопросам, не относящимся 
к компетенции Минюста России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Лист1!$C$2:$C$16</c15:sqref>
                  </c15:fullRef>
                </c:ext>
              </c:extLst>
              <c:f>Лист1!$C$2:$C$16</c:f>
              <c:numCache>
                <c:formatCode>General</c:formatCode>
                <c:ptCount val="15"/>
                <c:pt idx="0">
                  <c:v>0</c:v>
                </c:pt>
                <c:pt idx="1">
                  <c:v>0</c:v>
                </c:pt>
                <c:pt idx="2">
                  <c:v>2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11</c:v>
                </c:pt>
                <c:pt idx="7">
                  <c:v>6</c:v>
                </c:pt>
                <c:pt idx="8">
                  <c:v>35</c:v>
                </c:pt>
                <c:pt idx="9">
                  <c:v>4</c:v>
                </c:pt>
                <c:pt idx="10">
                  <c:v>0</c:v>
                </c:pt>
                <c:pt idx="11">
                  <c:v>4</c:v>
                </c:pt>
                <c:pt idx="12">
                  <c:v>0</c:v>
                </c:pt>
                <c:pt idx="13">
                  <c:v>4</c:v>
                </c:pt>
                <c:pt idx="14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5EC-4E6D-B6C6-4297FE90C4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2109440"/>
        <c:axId val="112110976"/>
      </c:barChart>
      <c:catAx>
        <c:axId val="1121094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>
                <a:latin typeface="Calibri" panose="020F0502020204030204" pitchFamily="34" charset="0"/>
              </a:defRPr>
            </a:pPr>
            <a:endParaRPr lang="ru-RU"/>
          </a:p>
        </c:txPr>
        <c:crossAx val="112110976"/>
        <c:crosses val="autoZero"/>
        <c:auto val="1"/>
        <c:lblAlgn val="ctr"/>
        <c:lblOffset val="100"/>
        <c:noMultiLvlLbl val="0"/>
      </c:catAx>
      <c:valAx>
        <c:axId val="112110976"/>
        <c:scaling>
          <c:orientation val="minMax"/>
        </c:scaling>
        <c:delete val="1"/>
        <c:axPos val="b"/>
        <c:majorGridlines/>
        <c:numFmt formatCode="General" sourceLinked="1"/>
        <c:majorTickMark val="none"/>
        <c:minorTickMark val="none"/>
        <c:tickLblPos val="nextTo"/>
        <c:crossAx val="112109440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/>
      <c:overlay val="0"/>
      <c:txPr>
        <a:bodyPr/>
        <a:lstStyle/>
        <a:p>
          <a:pPr>
            <a:defRPr sz="2000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r>
              <a:rPr lang="ru-RU" sz="2400" dirty="0" smtClean="0"/>
              <a:t>По результатам рассмотрения обращений</a:t>
            </a:r>
          </a:p>
          <a:p>
            <a:pPr>
              <a:defRPr sz="2400">
                <a:latin typeface="Calibri" panose="020F0502020204030204" pitchFamily="34" charset="0"/>
              </a:defRPr>
            </a:pPr>
            <a:r>
              <a:rPr lang="ru-RU" sz="2400" dirty="0" smtClean="0"/>
              <a:t>за</a:t>
            </a:r>
            <a:r>
              <a:rPr lang="ru-RU" sz="2400" baseline="0" dirty="0" smtClean="0"/>
              <a:t> 1 полугодие 2025 года</a:t>
            </a:r>
            <a:endParaRPr lang="ru-RU" sz="2400" dirty="0"/>
          </a:p>
        </c:rich>
      </c:tx>
      <c:layout>
        <c:manualLayout>
          <c:xMode val="edge"/>
          <c:yMode val="edge"/>
          <c:x val="0.15463188976377953"/>
          <c:y val="6.4337561878281768E-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75"/>
      <c:rotY val="0"/>
      <c:rAngAx val="0"/>
    </c:view3D>
    <c:floor>
      <c:thickness val="0"/>
      <c:spPr>
        <a:noFill/>
        <a:ln w="10000" cap="flat" cmpd="sng" algn="ctr">
          <a:solidFill>
            <a:schemeClr val="tx1">
              <a:tint val="75000"/>
            </a:schemeClr>
          </a:solidFill>
          <a:prstDash val="solid"/>
          <a:round/>
        </a:ln>
        <a:effectLst/>
        <a:sp3d contourW="10000">
          <a:contourClr>
            <a:schemeClr val="tx1">
              <a:tint val="7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0347003499562554E-2"/>
          <c:y val="0.18925067396838219"/>
          <c:w val="0.52541360454943131"/>
          <c:h val="0.7072417550418470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Рассмотрено по существу</c:v>
                </c:pt>
              </c:strCache>
            </c:strRef>
          </c:tx>
          <c:explosion val="25"/>
          <c:dPt>
            <c:idx val="0"/>
            <c:bubble3D val="0"/>
            <c:explosion val="2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0-8A5A-4420-A45B-E192A7941277}"/>
              </c:ext>
            </c:extLst>
          </c:dPt>
          <c:dPt>
            <c:idx val="1"/>
            <c:bubble3D val="0"/>
            <c:explosion val="0"/>
            <c:spPr>
              <a:solidFill>
                <a:schemeClr val="accent4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8A5A-4420-A45B-E192A7941277}"/>
              </c:ext>
            </c:extLst>
          </c:dPt>
          <c:dPt>
            <c:idx val="2"/>
            <c:bubble3D val="0"/>
            <c:explosion val="0"/>
            <c:spPr>
              <a:solidFill>
                <a:schemeClr val="accent6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2-8A5A-4420-A45B-E192A7941277}"/>
              </c:ext>
            </c:extLst>
          </c:dPt>
          <c:dPt>
            <c:idx val="3"/>
            <c:bubble3D val="0"/>
            <c:explosion val="8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8A5A-4420-A45B-E192A7941277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9C67-4A26-B241-DE561EA142F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10000" cap="flat" cmpd="sng" algn="ctr">
                  <a:solidFill>
                    <a:schemeClr val="tx1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Лист1!$A$2:$A$6</c:f>
              <c:strCache>
                <c:ptCount val="5"/>
                <c:pt idx="0">
                  <c:v>Разъяснено</c:v>
                </c:pt>
                <c:pt idx="1">
                  <c:v>Поддержано, в том числе приняты меры по восстановлению нарушенных прав</c:v>
                </c:pt>
                <c:pt idx="2">
                  <c:v>Не поддержано</c:v>
                </c:pt>
                <c:pt idx="3">
                  <c:v>Направлено по принадлежности </c:v>
                </c:pt>
                <c:pt idx="4">
                  <c:v>Не принято к рассмотрению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109</c:v>
                </c:pt>
                <c:pt idx="1">
                  <c:v>8</c:v>
                </c:pt>
                <c:pt idx="2">
                  <c:v>1</c:v>
                </c:pt>
                <c:pt idx="3">
                  <c:v>11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A5A-4420-A45B-E192A79412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8499650043744533"/>
          <c:y val="0.27441961224508965"/>
          <c:w val="0.40223261154855644"/>
          <c:h val="0.592823293474483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10000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AC528D-4C40-4FCD-9795-6E804D71C9CE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AA8365-2B93-497F-9379-7F5E6B225B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0549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AA8365-2B93-497F-9379-7F5E6B225B7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4262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0733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1046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1946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2245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8653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102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4112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22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821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310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037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7469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8408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140014427"/>
              </p:ext>
            </p:extLst>
          </p:nvPr>
        </p:nvGraphicFramePr>
        <p:xfrm>
          <a:off x="107504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6772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703432782"/>
              </p:ext>
            </p:extLst>
          </p:nvPr>
        </p:nvGraphicFramePr>
        <p:xfrm>
          <a:off x="0" y="44624"/>
          <a:ext cx="9144000" cy="6813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4503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Базис</Template>
  <TotalTime>661</TotalTime>
  <Words>18</Words>
  <Application>Microsoft Office PowerPoint</Application>
  <PresentationFormat>Экран (4:3)</PresentationFormat>
  <Paragraphs>4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Calibri</vt:lpstr>
      <vt:lpstr>Corbel</vt:lpstr>
      <vt:lpstr>Базис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Ковтун Василиса Александровна</dc:creator>
  <cp:lastModifiedBy>Денис Пантелеев</cp:lastModifiedBy>
  <cp:revision>113</cp:revision>
  <cp:lastPrinted>2023-07-10T12:22:29Z</cp:lastPrinted>
  <dcterms:created xsi:type="dcterms:W3CDTF">2021-04-13T10:49:34Z</dcterms:created>
  <dcterms:modified xsi:type="dcterms:W3CDTF">2025-07-02T08:29:42Z</dcterms:modified>
</cp:coreProperties>
</file>